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88" r:id="rId2"/>
    <p:sldId id="264" r:id="rId3"/>
    <p:sldId id="260" r:id="rId4"/>
    <p:sldId id="261" r:id="rId5"/>
    <p:sldId id="262" r:id="rId6"/>
    <p:sldId id="263" r:id="rId7"/>
    <p:sldId id="265" r:id="rId8"/>
    <p:sldId id="275" r:id="rId9"/>
    <p:sldId id="271" r:id="rId10"/>
    <p:sldId id="302" r:id="rId11"/>
    <p:sldId id="266" r:id="rId12"/>
    <p:sldId id="270" r:id="rId13"/>
    <p:sldId id="272" r:id="rId14"/>
    <p:sldId id="273" r:id="rId15"/>
    <p:sldId id="291" r:id="rId16"/>
    <p:sldId id="292" r:id="rId17"/>
    <p:sldId id="293" r:id="rId18"/>
    <p:sldId id="295" r:id="rId19"/>
    <p:sldId id="294" r:id="rId20"/>
    <p:sldId id="296" r:id="rId21"/>
    <p:sldId id="297" r:id="rId22"/>
    <p:sldId id="299" r:id="rId23"/>
    <p:sldId id="298" r:id="rId24"/>
    <p:sldId id="300" r:id="rId25"/>
    <p:sldId id="301" r:id="rId26"/>
    <p:sldId id="285" r:id="rId27"/>
    <p:sldId id="2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AC7"/>
    <a:srgbClr val="0266CC"/>
    <a:srgbClr val="81BF80"/>
    <a:srgbClr val="97E097"/>
    <a:srgbClr val="E69D9D"/>
    <a:srgbClr val="B7A0A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9"/>
    <p:restoredTop sz="94649"/>
  </p:normalViewPr>
  <p:slideViewPr>
    <p:cSldViewPr snapToGrid="0" snapToObjects="1">
      <p:cViewPr varScale="1">
        <p:scale>
          <a:sx n="219" d="100"/>
          <a:sy n="219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97A8-8FBE-704F-8C2A-7BC626F4DD18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ADB5D-550F-934E-90BA-596D6064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9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9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6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4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3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1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4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9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DB5D-550F-934E-90BA-596D60640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FA53-3F49-8440-AC09-48BE2E716D13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DDB3-50B3-9545-95D5-6BA8A6B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638" y="204395"/>
            <a:ext cx="8756724" cy="6443831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638" y="2390263"/>
            <a:ext cx="875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Performance Metrics Update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97" y="5471462"/>
            <a:ext cx="2715065" cy="7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75848-B8A2-BC46-8A0D-8CB44334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1F88A-E6ED-2248-97ED-610F28CA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0"/>
            <a:ext cx="9144000" cy="647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79C24-92DD-F84F-8229-6CE5B1633CB2}"/>
              </a:ext>
            </a:extLst>
          </p:cNvPr>
          <p:cNvSpPr txBox="1"/>
          <p:nvPr/>
        </p:nvSpPr>
        <p:spPr>
          <a:xfrm>
            <a:off x="8334436" y="2952871"/>
            <a:ext cx="71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266CC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373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1F88A-E6ED-2248-97ED-610F28CA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0"/>
            <a:ext cx="9144000" cy="647700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481B740-C7FB-0942-BB93-6BA272523A2E}"/>
              </a:ext>
            </a:extLst>
          </p:cNvPr>
          <p:cNvSpPr/>
          <p:nvPr/>
        </p:nvSpPr>
        <p:spPr>
          <a:xfrm>
            <a:off x="6689969" y="2774462"/>
            <a:ext cx="1531816" cy="703384"/>
          </a:xfrm>
          <a:custGeom>
            <a:avLst/>
            <a:gdLst>
              <a:gd name="connsiteX0" fmla="*/ 7816 w 1531816"/>
              <a:gd name="connsiteY0" fmla="*/ 250092 h 703384"/>
              <a:gd name="connsiteX1" fmla="*/ 1531816 w 1531816"/>
              <a:gd name="connsiteY1" fmla="*/ 0 h 703384"/>
              <a:gd name="connsiteX2" fmla="*/ 1531816 w 1531816"/>
              <a:gd name="connsiteY2" fmla="*/ 703384 h 703384"/>
              <a:gd name="connsiteX3" fmla="*/ 0 w 1531816"/>
              <a:gd name="connsiteY3" fmla="*/ 304800 h 703384"/>
              <a:gd name="connsiteX4" fmla="*/ 7816 w 1531816"/>
              <a:gd name="connsiteY4" fmla="*/ 250092 h 7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816" h="703384">
                <a:moveTo>
                  <a:pt x="7816" y="250092"/>
                </a:moveTo>
                <a:lnTo>
                  <a:pt x="1531816" y="0"/>
                </a:lnTo>
                <a:lnTo>
                  <a:pt x="1531816" y="703384"/>
                </a:lnTo>
                <a:lnTo>
                  <a:pt x="0" y="304800"/>
                </a:lnTo>
                <a:lnTo>
                  <a:pt x="7816" y="250092"/>
                </a:lnTo>
                <a:close/>
              </a:path>
            </a:pathLst>
          </a:custGeom>
          <a:solidFill>
            <a:srgbClr val="02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14F68B-2D88-1D48-B281-C812ADC4F588}"/>
              </a:ext>
            </a:extLst>
          </p:cNvPr>
          <p:cNvSpPr/>
          <p:nvPr/>
        </p:nvSpPr>
        <p:spPr>
          <a:xfrm>
            <a:off x="7620000" y="890954"/>
            <a:ext cx="445477" cy="48455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DE24B-005A-6C44-BAEF-642DBD6A4181}"/>
              </a:ext>
            </a:extLst>
          </p:cNvPr>
          <p:cNvSpPr/>
          <p:nvPr/>
        </p:nvSpPr>
        <p:spPr>
          <a:xfrm>
            <a:off x="8221784" y="2954216"/>
            <a:ext cx="445477" cy="48455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0BDEA4-523C-244E-A5AC-ECB124F42632}"/>
              </a:ext>
            </a:extLst>
          </p:cNvPr>
          <p:cNvSpPr txBox="1">
            <a:spLocks/>
          </p:cNvSpPr>
          <p:nvPr/>
        </p:nvSpPr>
        <p:spPr>
          <a:xfrm>
            <a:off x="0" y="2633785"/>
            <a:ext cx="9144000" cy="876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Metrics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4E4492-D34D-DD47-BFE1-B5B3B05D6A3B}"/>
              </a:ext>
            </a:extLst>
          </p:cNvPr>
          <p:cNvSpPr txBox="1">
            <a:spLocks/>
          </p:cNvSpPr>
          <p:nvPr/>
        </p:nvSpPr>
        <p:spPr>
          <a:xfrm>
            <a:off x="0" y="3509963"/>
            <a:ext cx="9144000" cy="876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(performance &amp; legislative update)</a:t>
            </a:r>
          </a:p>
        </p:txBody>
      </p:sp>
    </p:spTree>
    <p:extLst>
      <p:ext uri="{BB962C8B-B14F-4D97-AF65-F5344CB8AC3E}">
        <p14:creationId xmlns:p14="http://schemas.microsoft.com/office/powerpoint/2010/main" val="33209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5D51109-849A-4147-8B5C-25F78C47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16" y="1123131"/>
            <a:ext cx="4572000" cy="328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883348" y="2386609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10 improvement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(1 excellence)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352038" y="1393944"/>
            <a:ext cx="118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other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233797"/>
            <a:ext cx="8879839" cy="145164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</a:t>
            </a:r>
            <a:r>
              <a:rPr lang="en-US" sz="2800" strike="sngStrike" dirty="0">
                <a:solidFill>
                  <a:srgbClr val="0266CC"/>
                </a:solidFill>
              </a:rPr>
              <a:t>Match individual educational &amp; employment records</a:t>
            </a: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1. % enrolled / employed</a:t>
            </a:r>
          </a:p>
        </p:txBody>
      </p:sp>
    </p:spTree>
    <p:extLst>
      <p:ext uri="{BB962C8B-B14F-4D97-AF65-F5344CB8AC3E}">
        <p14:creationId xmlns:p14="http://schemas.microsoft.com/office/powerpoint/2010/main" val="11218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BCBBC-D1AB-7346-93D1-E72D163E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16" y="1142069"/>
            <a:ext cx="4572000" cy="328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320989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4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(0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378655" y="1892078"/>
            <a:ext cx="118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other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233797"/>
            <a:ext cx="8879839" cy="145164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</a:t>
            </a:r>
            <a:r>
              <a:rPr lang="en-US" sz="2800" strike="sngStrike" dirty="0">
                <a:solidFill>
                  <a:srgbClr val="0266CC"/>
                </a:solidFill>
              </a:rPr>
              <a:t>Match individual educational &amp; employment records</a:t>
            </a: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2. median salary</a:t>
            </a:r>
          </a:p>
        </p:txBody>
      </p:sp>
    </p:spTree>
    <p:extLst>
      <p:ext uri="{BB962C8B-B14F-4D97-AF65-F5344CB8AC3E}">
        <p14:creationId xmlns:p14="http://schemas.microsoft.com/office/powerpoint/2010/main" val="33660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D4B36-5749-F94F-8BB2-FD38843B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8" y="1150638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367725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10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(0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2768243" y="1892078"/>
            <a:ext cx="118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other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Fall of ____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233797"/>
            <a:ext cx="8879839" cy="145164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No proposed change</a:t>
            </a:r>
            <a:endParaRPr lang="en-US" sz="2800" strike="sngStrike" dirty="0">
              <a:solidFill>
                <a:srgbClr val="0266CC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3. cost of degree to student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BD611C-3BE8-4845-9A9F-6E766F401C97}"/>
              </a:ext>
            </a:extLst>
          </p:cNvPr>
          <p:cNvCxnSpPr/>
          <p:nvPr/>
        </p:nvCxnSpPr>
        <p:spPr>
          <a:xfrm flipV="1">
            <a:off x="3367113" y="1503680"/>
            <a:ext cx="0" cy="38839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36294-A55D-C14E-B991-C71686949FC4}"/>
              </a:ext>
            </a:extLst>
          </p:cNvPr>
          <p:cNvCxnSpPr>
            <a:cxnSpLocks/>
          </p:cNvCxnSpPr>
          <p:nvPr/>
        </p:nvCxnSpPr>
        <p:spPr>
          <a:xfrm flipV="1">
            <a:off x="3361106" y="2538409"/>
            <a:ext cx="0" cy="48927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72B32-FBC4-0A42-AA6D-B9D2ED35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8" y="1136335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228533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5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(2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508195" y="1205107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best in SUS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029725"/>
            <a:ext cx="8879839" cy="172667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 </a:t>
            </a:r>
            <a:r>
              <a:rPr lang="en-US" sz="2800" dirty="0">
                <a:solidFill>
                  <a:srgbClr val="0266CC"/>
                </a:solidFill>
              </a:rPr>
              <a:t>4-year graduation rate</a:t>
            </a:r>
          </a:p>
          <a:p>
            <a:r>
              <a:rPr lang="en-US" sz="2800" dirty="0">
                <a:solidFill>
                  <a:srgbClr val="0266CC"/>
                </a:solidFill>
              </a:rPr>
              <a:t>              </a:t>
            </a:r>
            <a:r>
              <a:rPr lang="en-US" sz="2800" strike="sngStrike" dirty="0">
                <a:solidFill>
                  <a:srgbClr val="FF0000"/>
                </a:solidFill>
              </a:rPr>
              <a:t>2-year graduation rate for FCS AA transfers</a:t>
            </a:r>
          </a:p>
          <a:p>
            <a:endParaRPr lang="en-US" sz="2800" dirty="0"/>
          </a:p>
          <a:p>
            <a:r>
              <a:rPr lang="en-US" sz="2800" dirty="0"/>
              <a:t>Senate: </a:t>
            </a:r>
            <a:r>
              <a:rPr lang="en-US" sz="2800" dirty="0">
                <a:solidFill>
                  <a:srgbClr val="0266CC"/>
                </a:solidFill>
              </a:rPr>
              <a:t>4-year graduation rate</a:t>
            </a:r>
            <a:endParaRPr lang="en-US" sz="28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4. six-year graduation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122BA-9440-274C-BC80-F8C5905E0865}"/>
              </a:ext>
            </a:extLst>
          </p:cNvPr>
          <p:cNvSpPr txBox="1"/>
          <p:nvPr/>
        </p:nvSpPr>
        <p:spPr>
          <a:xfrm>
            <a:off x="3609795" y="3552067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lowest in SUS</a:t>
            </a:r>
          </a:p>
        </p:txBody>
      </p:sp>
    </p:spTree>
    <p:extLst>
      <p:ext uri="{BB962C8B-B14F-4D97-AF65-F5344CB8AC3E}">
        <p14:creationId xmlns:p14="http://schemas.microsoft.com/office/powerpoint/2010/main" val="12146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EA4DD-7D96-AE42-823E-EFCCF693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9" y="1150060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5273040" y="1990693"/>
            <a:ext cx="364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10 excellence?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508195" y="1205107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best in SUS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4. </a:t>
            </a:r>
            <a:r>
              <a:rPr lang="en-US" sz="3200" dirty="0">
                <a:solidFill>
                  <a:srgbClr val="FFFF00"/>
                </a:solidFill>
              </a:rPr>
              <a:t>four-year </a:t>
            </a:r>
            <a:r>
              <a:rPr lang="en-US" sz="3200" dirty="0"/>
              <a:t>graduation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122BA-9440-274C-BC80-F8C5905E0865}"/>
              </a:ext>
            </a:extLst>
          </p:cNvPr>
          <p:cNvSpPr txBox="1"/>
          <p:nvPr/>
        </p:nvSpPr>
        <p:spPr>
          <a:xfrm>
            <a:off x="3609795" y="3679656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lowest in SUS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7791FF-C54A-D340-AFAE-933CE7FC8443}"/>
              </a:ext>
            </a:extLst>
          </p:cNvPr>
          <p:cNvCxnSpPr>
            <a:cxnSpLocks/>
          </p:cNvCxnSpPr>
          <p:nvPr/>
        </p:nvCxnSpPr>
        <p:spPr>
          <a:xfrm>
            <a:off x="603593" y="2184400"/>
            <a:ext cx="466944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1817A-0282-624A-8F33-AB97733F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9" y="1142683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254949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Medium" charset="0"/>
                <a:ea typeface="Avenir Next Medium" charset="0"/>
                <a:cs typeface="Avenir Next Medium" charset="0"/>
              </a:rPr>
              <a:t>1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(0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508195" y="1205107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best in SUS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Incoming cohort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358987"/>
            <a:ext cx="8879839" cy="143805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 </a:t>
            </a:r>
            <a:r>
              <a:rPr lang="en-US" sz="2800" strike="sngStrike" dirty="0">
                <a:solidFill>
                  <a:srgbClr val="0266CC"/>
                </a:solidFill>
              </a:rPr>
              <a:t>Bonus points for 30-60-90 credit retention</a:t>
            </a: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5. retention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122BA-9440-274C-BC80-F8C5905E0865}"/>
              </a:ext>
            </a:extLst>
          </p:cNvPr>
          <p:cNvSpPr txBox="1"/>
          <p:nvPr/>
        </p:nvSpPr>
        <p:spPr>
          <a:xfrm>
            <a:off x="3609795" y="3552067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lowest in SUS</a:t>
            </a:r>
          </a:p>
        </p:txBody>
      </p:sp>
    </p:spTree>
    <p:extLst>
      <p:ext uri="{BB962C8B-B14F-4D97-AF65-F5344CB8AC3E}">
        <p14:creationId xmlns:p14="http://schemas.microsoft.com/office/powerpoint/2010/main" val="15317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F21648E-52CE-C947-819C-BEDDF03D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7196"/>
            <a:ext cx="9146759" cy="64789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034F7C7-0FBA-874B-B05E-DC2BFE6AEC14}"/>
              </a:ext>
            </a:extLst>
          </p:cNvPr>
          <p:cNvSpPr txBox="1"/>
          <p:nvPr/>
        </p:nvSpPr>
        <p:spPr>
          <a:xfrm>
            <a:off x="397485" y="0"/>
            <a:ext cx="83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272C5"/>
                </a:solidFill>
                <a:latin typeface="Avenir Next Medium" charset="0"/>
                <a:ea typeface="Avenir Next Medium" charset="0"/>
                <a:cs typeface="Avenir Next Medium" charset="0"/>
              </a:rPr>
              <a:t>Total Score</a:t>
            </a:r>
          </a:p>
        </p:txBody>
      </p:sp>
    </p:spTree>
    <p:extLst>
      <p:ext uri="{BB962C8B-B14F-4D97-AF65-F5344CB8AC3E}">
        <p14:creationId xmlns:p14="http://schemas.microsoft.com/office/powerpoint/2010/main" val="23778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028E2-FF65-404F-BA44-1BDB552A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9" y="1142069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188909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10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(10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632655" y="1160558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highest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233797"/>
            <a:ext cx="8879839" cy="145164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</a:t>
            </a:r>
            <a:r>
              <a:rPr lang="en-US" sz="2800" strike="sngStrike" dirty="0">
                <a:solidFill>
                  <a:srgbClr val="0266CC"/>
                </a:solidFill>
              </a:rPr>
              <a:t>Match individual educational &amp; employment records</a:t>
            </a: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6. degrees in programs of strategic emphasis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7DC2D-4429-1146-97E2-E899A35A0866}"/>
              </a:ext>
            </a:extLst>
          </p:cNvPr>
          <p:cNvSpPr txBox="1"/>
          <p:nvPr/>
        </p:nvSpPr>
        <p:spPr>
          <a:xfrm>
            <a:off x="3632655" y="2786494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lowest</a:t>
            </a:r>
          </a:p>
        </p:txBody>
      </p:sp>
    </p:spTree>
    <p:extLst>
      <p:ext uri="{BB962C8B-B14F-4D97-AF65-F5344CB8AC3E}">
        <p14:creationId xmlns:p14="http://schemas.microsoft.com/office/powerpoint/2010/main" val="1375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856B3-FDEB-5B45-B6F6-DA86186A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9" y="1160558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346389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9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(2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632655" y="1375391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highest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4815839"/>
            <a:ext cx="8879839" cy="186959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 </a:t>
            </a:r>
            <a:r>
              <a:rPr lang="en-US" sz="2800" dirty="0">
                <a:solidFill>
                  <a:srgbClr val="FF0000"/>
                </a:solidFill>
              </a:rPr>
              <a:t>Pell benchmarks to differentiate universities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    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2800" strike="sngStrike" dirty="0">
                <a:solidFill>
                  <a:srgbClr val="FF0000"/>
                </a:solidFill>
              </a:rPr>
              <a:t>Benchmarks to reward Pell ≥ 50%</a:t>
            </a:r>
            <a:endParaRPr lang="en-US" sz="2800" dirty="0">
              <a:solidFill>
                <a:srgbClr val="0266CC"/>
              </a:solidFill>
            </a:endParaRPr>
          </a:p>
          <a:p>
            <a:r>
              <a:rPr lang="en-US" sz="2800" dirty="0">
                <a:solidFill>
                  <a:srgbClr val="0266CC"/>
                </a:solidFill>
              </a:rPr>
              <a:t>              </a:t>
            </a:r>
            <a:r>
              <a:rPr lang="en-US" sz="1000" dirty="0">
                <a:solidFill>
                  <a:srgbClr val="0266CC"/>
                </a:solidFill>
              </a:rPr>
              <a:t> </a:t>
            </a:r>
            <a:r>
              <a:rPr lang="en-US" sz="2800" strike="sngStrike" dirty="0">
                <a:solidFill>
                  <a:srgbClr val="0266CC"/>
                </a:solidFill>
              </a:rPr>
              <a:t>6-year graduation rate: Pell vs. Non-Pell</a:t>
            </a:r>
          </a:p>
          <a:p>
            <a:endParaRPr lang="en-US" sz="1800" dirty="0"/>
          </a:p>
          <a:p>
            <a:r>
              <a:rPr lang="en-US" sz="2800" dirty="0"/>
              <a:t>Senate: </a:t>
            </a:r>
            <a:r>
              <a:rPr lang="en-US" sz="2800" dirty="0">
                <a:solidFill>
                  <a:srgbClr val="FF0000"/>
                </a:solidFill>
              </a:rPr>
              <a:t>Pell benchmarks to differentiate universities</a:t>
            </a:r>
            <a:endParaRPr lang="en-US" sz="28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7. % Pell recipients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7DC2D-4429-1146-97E2-E899A35A0866}"/>
              </a:ext>
            </a:extLst>
          </p:cNvPr>
          <p:cNvSpPr txBox="1"/>
          <p:nvPr/>
        </p:nvSpPr>
        <p:spPr>
          <a:xfrm>
            <a:off x="2179775" y="3772014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lowest</a:t>
            </a:r>
          </a:p>
        </p:txBody>
      </p:sp>
    </p:spTree>
    <p:extLst>
      <p:ext uri="{BB962C8B-B14F-4D97-AF65-F5344CB8AC3E}">
        <p14:creationId xmlns:p14="http://schemas.microsoft.com/office/powerpoint/2010/main" val="14638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856B3-FDEB-5B45-B6F6-DA86186A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9" y="1160558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346389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Medium" charset="0"/>
                <a:ea typeface="Avenir Next Medium" charset="0"/>
                <a:cs typeface="Avenir Next Medium" charset="0"/>
              </a:rPr>
              <a:t>1 excellence?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(2 improvement)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A8970-7BDD-1640-93B7-7110FA09DCA2}"/>
              </a:ext>
            </a:extLst>
          </p:cNvPr>
          <p:cNvSpPr txBox="1"/>
          <p:nvPr/>
        </p:nvSpPr>
        <p:spPr>
          <a:xfrm>
            <a:off x="3632655" y="1375391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highest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7. % Pell recipients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7DC2D-4429-1146-97E2-E899A35A0866}"/>
              </a:ext>
            </a:extLst>
          </p:cNvPr>
          <p:cNvSpPr txBox="1"/>
          <p:nvPr/>
        </p:nvSpPr>
        <p:spPr>
          <a:xfrm>
            <a:off x="2179775" y="3772014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lowest</a:t>
            </a:r>
          </a:p>
        </p:txBody>
      </p:sp>
    </p:spTree>
    <p:extLst>
      <p:ext uri="{BB962C8B-B14F-4D97-AF65-F5344CB8AC3E}">
        <p14:creationId xmlns:p14="http://schemas.microsoft.com/office/powerpoint/2010/main" val="40613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BAB76-966E-314F-A6E2-92D2F25C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9" y="1142683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280349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Medium" charset="0"/>
                <a:ea typeface="Avenir Next Medium" charset="0"/>
                <a:cs typeface="Avenir Next Medium" charset="0"/>
              </a:rPr>
              <a:t>4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(0 improvement)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Incoming cohort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358987"/>
            <a:ext cx="8879839" cy="143805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 No proposed change</a:t>
            </a:r>
            <a:endParaRPr lang="en-US" sz="2800" strike="sngStrike" dirty="0">
              <a:solidFill>
                <a:srgbClr val="0266CC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8. % first year students in top 10% of HS class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06540-55D2-4D4E-AB4C-E3F3235D2768}"/>
              </a:ext>
            </a:extLst>
          </p:cNvPr>
          <p:cNvSpPr txBox="1"/>
          <p:nvPr/>
        </p:nvSpPr>
        <p:spPr>
          <a:xfrm>
            <a:off x="4883348" y="5408876"/>
            <a:ext cx="415905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Medium" charset="0"/>
                <a:ea typeface="Avenir Next Medium" charset="0"/>
                <a:cs typeface="Avenir Next Medium" charset="0"/>
              </a:rPr>
              <a:t>One SUS school scored less than 4 on metric 8 for 2017-18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(% graduate degrees in programs of strategic emphasis)</a:t>
            </a:r>
          </a:p>
        </p:txBody>
      </p:sp>
    </p:spTree>
    <p:extLst>
      <p:ext uri="{BB962C8B-B14F-4D97-AF65-F5344CB8AC3E}">
        <p14:creationId xmlns:p14="http://schemas.microsoft.com/office/powerpoint/2010/main" val="14549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A9FB3-7DC3-E24B-94D2-F08C46134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9" y="1136523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130997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10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(1 improvement)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233797"/>
            <a:ext cx="8879839" cy="145164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House: </a:t>
            </a:r>
            <a:r>
              <a:rPr lang="en-US" sz="2800" dirty="0">
                <a:solidFill>
                  <a:srgbClr val="0266CC"/>
                </a:solidFill>
              </a:rPr>
              <a:t>Require excess hours to be a performance metric</a:t>
            </a:r>
            <a:endParaRPr lang="en-US" sz="2800" strike="sngStrike" dirty="0">
              <a:solidFill>
                <a:srgbClr val="0266CC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Senate: No proposed change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9. % graduating without excess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7DC2D-4429-1146-97E2-E899A35A0866}"/>
              </a:ext>
            </a:extLst>
          </p:cNvPr>
          <p:cNvSpPr txBox="1"/>
          <p:nvPr/>
        </p:nvSpPr>
        <p:spPr>
          <a:xfrm>
            <a:off x="3297375" y="3731374"/>
            <a:ext cx="11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SUS lowest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01E41-A516-524C-B7B7-E63EB9300A18}"/>
              </a:ext>
            </a:extLst>
          </p:cNvPr>
          <p:cNvSpPr txBox="1"/>
          <p:nvPr/>
        </p:nvSpPr>
        <p:spPr>
          <a:xfrm>
            <a:off x="5709920" y="5959617"/>
            <a:ext cx="323088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This metric had been:</a:t>
            </a:r>
          </a:p>
          <a:p>
            <a:r>
              <a:rPr lang="en-US" sz="2000" dirty="0">
                <a:solidFill>
                  <a:srgbClr val="426AC7"/>
                </a:solidFill>
                <a:latin typeface="Avenir Next Medium" charset="0"/>
                <a:ea typeface="Avenir Next Medium" charset="0"/>
                <a:cs typeface="Avenir Next Medium" charset="0"/>
              </a:rPr>
              <a:t>Top 50 national rankings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6DAC2-9A6F-C648-A4FA-3EBB9B32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8" y="1136523"/>
            <a:ext cx="4573529" cy="329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9EDB0-6B86-8C49-B344-634C4DA1D59D}"/>
              </a:ext>
            </a:extLst>
          </p:cNvPr>
          <p:cNvSpPr txBox="1"/>
          <p:nvPr/>
        </p:nvSpPr>
        <p:spPr>
          <a:xfrm>
            <a:off x="4903668" y="1086453"/>
            <a:ext cx="41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6CC"/>
                </a:solidFill>
                <a:latin typeface="Avenir Next Medium" charset="0"/>
                <a:ea typeface="Avenir Next Medium" charset="0"/>
                <a:cs typeface="Avenir Next Medium" charset="0"/>
              </a:rPr>
              <a:t>10 excellence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(0 improvement)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A7D6E-1435-E640-A25F-031A93030353}"/>
              </a:ext>
            </a:extLst>
          </p:cNvPr>
          <p:cNvSpPr txBox="1"/>
          <p:nvPr/>
        </p:nvSpPr>
        <p:spPr>
          <a:xfrm>
            <a:off x="631678" y="4412431"/>
            <a:ext cx="4251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graduating class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EDD78C-B99C-E147-BA17-9BF6A1677816}"/>
              </a:ext>
            </a:extLst>
          </p:cNvPr>
          <p:cNvSpPr txBox="1">
            <a:spLocks/>
          </p:cNvSpPr>
          <p:nvPr/>
        </p:nvSpPr>
        <p:spPr>
          <a:xfrm>
            <a:off x="162561" y="5233797"/>
            <a:ext cx="8879839" cy="145164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BOG: No update on benchmarks or definitions for</a:t>
            </a:r>
          </a:p>
          <a:p>
            <a:r>
              <a:rPr lang="en-US" sz="2800" dirty="0"/>
              <a:t>          </a:t>
            </a:r>
            <a:r>
              <a:rPr lang="en-US" sz="2800" dirty="0">
                <a:solidFill>
                  <a:srgbClr val="426AC7"/>
                </a:solidFill>
              </a:rPr>
              <a:t>% seniors completing 3+ High-Impact Practices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4AE76-69B2-B243-BB7D-9DCF30284CD5}"/>
              </a:ext>
            </a:extLst>
          </p:cNvPr>
          <p:cNvSpPr/>
          <p:nvPr/>
        </p:nvSpPr>
        <p:spPr>
          <a:xfrm>
            <a:off x="86360" y="235388"/>
            <a:ext cx="8956040" cy="604034"/>
          </a:xfrm>
          <a:prstGeom prst="roundRect">
            <a:avLst>
              <a:gd name="adj" fmla="val 314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dirty="0"/>
              <a:t> 10. % seniors participating in research course</a:t>
            </a:r>
          </a:p>
        </p:txBody>
      </p:sp>
    </p:spTree>
    <p:extLst>
      <p:ext uri="{BB962C8B-B14F-4D97-AF65-F5344CB8AC3E}">
        <p14:creationId xmlns:p14="http://schemas.microsoft.com/office/powerpoint/2010/main" val="2812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286301-6CD6-7E45-BE18-9962436D6834}"/>
              </a:ext>
            </a:extLst>
          </p:cNvPr>
          <p:cNvSpPr txBox="1">
            <a:spLocks/>
          </p:cNvSpPr>
          <p:nvPr/>
        </p:nvSpPr>
        <p:spPr>
          <a:xfrm>
            <a:off x="487680" y="4734559"/>
            <a:ext cx="8063916" cy="1958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House: Changes effective for 2018-19 funding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     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3200" strike="sngStrike" dirty="0">
                <a:solidFill>
                  <a:srgbClr val="FF0000"/>
                </a:solidFill>
              </a:rPr>
              <a:t>Unique improvement benchmarks</a:t>
            </a:r>
          </a:p>
          <a:p>
            <a:endParaRPr lang="en-US" sz="3200" dirty="0"/>
          </a:p>
          <a:p>
            <a:r>
              <a:rPr lang="en-US" sz="3200" dirty="0"/>
              <a:t>Senate: Changes effective for 2018-19 funding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4E33BB-9CAB-7240-8803-5B6DBB1C5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3530"/>
              </p:ext>
            </p:extLst>
          </p:nvPr>
        </p:nvGraphicFramePr>
        <p:xfrm>
          <a:off x="487680" y="375464"/>
          <a:ext cx="8063916" cy="21743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63214">
                  <a:extLst>
                    <a:ext uri="{9D8B030D-6E8A-4147-A177-3AD203B41FA5}">
                      <a16:colId xmlns:a16="http://schemas.microsoft.com/office/drawing/2014/main" val="2988771789"/>
                    </a:ext>
                  </a:extLst>
                </a:gridCol>
                <a:gridCol w="1900702">
                  <a:extLst>
                    <a:ext uri="{9D8B030D-6E8A-4147-A177-3AD203B41FA5}">
                      <a16:colId xmlns:a16="http://schemas.microsoft.com/office/drawing/2014/main" val="3569129135"/>
                    </a:ext>
                  </a:extLst>
                </a:gridCol>
              </a:tblGrid>
              <a:tr h="4370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2018-19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315294"/>
                  </a:ext>
                </a:extLst>
              </a:tr>
              <a:tr h="5460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 changes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7165"/>
                  </a:ext>
                </a:extLst>
              </a:tr>
              <a:tr h="5460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4-year graduation rate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↑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4-5</a:t>
                      </a:r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23676"/>
                  </a:ext>
                </a:extLst>
              </a:tr>
              <a:tr h="5460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Pell benchmarks to differentiate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 4-7</a:t>
                      </a:r>
                      <a:r>
                        <a:rPr lang="en-US" sz="3200" dirty="0"/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2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C8F800-94B2-2D4E-A941-7D8703F8D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BD56C2-B6B2-3342-9C27-2959C01EF931}"/>
              </a:ext>
            </a:extLst>
          </p:cNvPr>
          <p:cNvSpPr/>
          <p:nvPr/>
        </p:nvSpPr>
        <p:spPr>
          <a:xfrm>
            <a:off x="3011112" y="5952196"/>
            <a:ext cx="5840407" cy="584776"/>
          </a:xfrm>
          <a:prstGeom prst="round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1393F-FC17-0B4D-B675-DCA4561FF741}"/>
              </a:ext>
            </a:extLst>
          </p:cNvPr>
          <p:cNvSpPr/>
          <p:nvPr/>
        </p:nvSpPr>
        <p:spPr>
          <a:xfrm>
            <a:off x="2964518" y="5890641"/>
            <a:ext cx="5916121" cy="64633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z="76200"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Performance Metrics update</a:t>
            </a:r>
            <a:endParaRPr lang="en-US" sz="3600" cap="small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F7455-F93D-894B-9309-1E8A12D01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7196"/>
            <a:ext cx="9146759" cy="6478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466D9B5-8954-8147-8ADC-CA38BBD98C4C}"/>
              </a:ext>
            </a:extLst>
          </p:cNvPr>
          <p:cNvGrpSpPr/>
          <p:nvPr/>
        </p:nvGrpSpPr>
        <p:grpSpPr>
          <a:xfrm>
            <a:off x="824983" y="689861"/>
            <a:ext cx="6209096" cy="5795964"/>
            <a:chOff x="824983" y="611711"/>
            <a:chExt cx="6209096" cy="57959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B85D3D-55AE-1449-B9D8-FB96CC795B3B}"/>
                </a:ext>
              </a:extLst>
            </p:cNvPr>
            <p:cNvSpPr txBox="1"/>
            <p:nvPr/>
          </p:nvSpPr>
          <p:spPr>
            <a:xfrm>
              <a:off x="1075750" y="6178810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FF8A65-4C55-EA43-9D94-83A8EFAEBBD2}"/>
                </a:ext>
              </a:extLst>
            </p:cNvPr>
            <p:cNvSpPr txBox="1"/>
            <p:nvPr/>
          </p:nvSpPr>
          <p:spPr>
            <a:xfrm>
              <a:off x="1075750" y="5586102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D79BB7-7AC5-AA4B-B184-5D542BF66929}"/>
                </a:ext>
              </a:extLst>
            </p:cNvPr>
            <p:cNvSpPr txBox="1"/>
            <p:nvPr/>
          </p:nvSpPr>
          <p:spPr>
            <a:xfrm>
              <a:off x="824985" y="456199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FAMU, UNF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706969-8B7C-7C4B-9BF9-D1BC4BF5036A}"/>
                </a:ext>
              </a:extLst>
            </p:cNvPr>
            <p:cNvSpPr txBox="1"/>
            <p:nvPr/>
          </p:nvSpPr>
          <p:spPr>
            <a:xfrm>
              <a:off x="844274" y="436645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F56D01-EE84-2947-9137-4B9F7D5EB294}"/>
                </a:ext>
              </a:extLst>
            </p:cNvPr>
            <p:cNvSpPr txBox="1"/>
            <p:nvPr/>
          </p:nvSpPr>
          <p:spPr>
            <a:xfrm>
              <a:off x="824984" y="376582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C15BBF-65E3-474F-915E-644A1086849A}"/>
                </a:ext>
              </a:extLst>
            </p:cNvPr>
            <p:cNvSpPr txBox="1"/>
            <p:nvPr/>
          </p:nvSpPr>
          <p:spPr>
            <a:xfrm>
              <a:off x="824984" y="355754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UCF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2B4390-3442-E045-A466-94B5C638E614}"/>
                </a:ext>
              </a:extLst>
            </p:cNvPr>
            <p:cNvSpPr txBox="1"/>
            <p:nvPr/>
          </p:nvSpPr>
          <p:spPr>
            <a:xfrm>
              <a:off x="824983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E744ED-7C85-B44B-AD3C-09FD86890B40}"/>
                </a:ext>
              </a:extLst>
            </p:cNvPr>
            <p:cNvSpPr txBox="1"/>
            <p:nvPr/>
          </p:nvSpPr>
          <p:spPr>
            <a:xfrm>
              <a:off x="824983" y="296002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82F241-8A57-2640-BAE2-5C4CBB1B9640}"/>
                </a:ext>
              </a:extLst>
            </p:cNvPr>
            <p:cNvSpPr txBox="1"/>
            <p:nvPr/>
          </p:nvSpPr>
          <p:spPr>
            <a:xfrm>
              <a:off x="2548185" y="164162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D767FB-A2D6-E14D-ABE0-B5DC971EAC79}"/>
                </a:ext>
              </a:extLst>
            </p:cNvPr>
            <p:cNvSpPr txBox="1"/>
            <p:nvPr/>
          </p:nvSpPr>
          <p:spPr>
            <a:xfrm>
              <a:off x="4266642" y="215487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773D02-733A-0C43-8551-843D077E6A4E}"/>
                </a:ext>
              </a:extLst>
            </p:cNvPr>
            <p:cNvSpPr txBox="1"/>
            <p:nvPr/>
          </p:nvSpPr>
          <p:spPr>
            <a:xfrm>
              <a:off x="4266643" y="193565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FAU, UCF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5581A7-C2AA-3644-B1A3-F7578D36E20D}"/>
                </a:ext>
              </a:extLst>
            </p:cNvPr>
            <p:cNvSpPr txBox="1"/>
            <p:nvPr/>
          </p:nvSpPr>
          <p:spPr>
            <a:xfrm>
              <a:off x="2540144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CBA220-F951-4248-AC3B-F5CF3F9927F6}"/>
                </a:ext>
              </a:extLst>
            </p:cNvPr>
            <p:cNvSpPr txBox="1"/>
            <p:nvPr/>
          </p:nvSpPr>
          <p:spPr>
            <a:xfrm>
              <a:off x="2548184" y="243936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8C3146-5C0F-BA4A-8B66-8CE5D54F5061}"/>
                </a:ext>
              </a:extLst>
            </p:cNvPr>
            <p:cNvSpPr txBox="1"/>
            <p:nvPr/>
          </p:nvSpPr>
          <p:spPr>
            <a:xfrm>
              <a:off x="2548184" y="2553793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0EDB138-C6AC-AE42-958C-8CAAB8A0DE40}"/>
                </a:ext>
              </a:extLst>
            </p:cNvPr>
            <p:cNvSpPr txBox="1"/>
            <p:nvPr/>
          </p:nvSpPr>
          <p:spPr>
            <a:xfrm>
              <a:off x="2548184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33CC03-7E3E-D44B-95DD-E4E2451A4965}"/>
                </a:ext>
              </a:extLst>
            </p:cNvPr>
            <p:cNvSpPr txBox="1"/>
            <p:nvPr/>
          </p:nvSpPr>
          <p:spPr>
            <a:xfrm>
              <a:off x="2548184" y="294535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FSU, UWF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2EC86A-87F1-5F49-AF96-79C99EE5FBC0}"/>
                </a:ext>
              </a:extLst>
            </p:cNvPr>
            <p:cNvSpPr txBox="1"/>
            <p:nvPr/>
          </p:nvSpPr>
          <p:spPr>
            <a:xfrm>
              <a:off x="2548184" y="305851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84C574-B6CE-8749-B391-532B6298E48D}"/>
                </a:ext>
              </a:extLst>
            </p:cNvPr>
            <p:cNvSpPr txBox="1"/>
            <p:nvPr/>
          </p:nvSpPr>
          <p:spPr>
            <a:xfrm>
              <a:off x="2540143" y="496660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F9DD22-49B9-5B4D-97BE-E04232CC09E0}"/>
                </a:ext>
              </a:extLst>
            </p:cNvPr>
            <p:cNvSpPr txBox="1"/>
            <p:nvPr/>
          </p:nvSpPr>
          <p:spPr>
            <a:xfrm>
              <a:off x="4266642" y="244563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89DB217-AFE2-F845-9148-334B5B78F10B}"/>
                </a:ext>
              </a:extLst>
            </p:cNvPr>
            <p:cNvSpPr txBox="1"/>
            <p:nvPr/>
          </p:nvSpPr>
          <p:spPr>
            <a:xfrm>
              <a:off x="4266642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66B9345-C8F9-D44F-9354-BD3217FBCFF4}"/>
                </a:ext>
              </a:extLst>
            </p:cNvPr>
            <p:cNvSpPr txBox="1"/>
            <p:nvPr/>
          </p:nvSpPr>
          <p:spPr>
            <a:xfrm>
              <a:off x="4266641" y="355017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CB71EE-5CF2-0C4C-A0B5-265A5B896468}"/>
                </a:ext>
              </a:extLst>
            </p:cNvPr>
            <p:cNvSpPr txBox="1"/>
            <p:nvPr/>
          </p:nvSpPr>
          <p:spPr>
            <a:xfrm>
              <a:off x="4266640" y="365089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C4EEBA-A51D-A642-95D5-45D1A0445B9F}"/>
                </a:ext>
              </a:extLst>
            </p:cNvPr>
            <p:cNvSpPr txBox="1"/>
            <p:nvPr/>
          </p:nvSpPr>
          <p:spPr>
            <a:xfrm>
              <a:off x="4266639" y="385770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142E32-87C5-A14A-9449-38176684D1D1}"/>
                </a:ext>
              </a:extLst>
            </p:cNvPr>
            <p:cNvSpPr txBox="1"/>
            <p:nvPr/>
          </p:nvSpPr>
          <p:spPr>
            <a:xfrm>
              <a:off x="4266638" y="467214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6E03A3-0E97-5441-A0D7-E29F45729BC4}"/>
                </a:ext>
              </a:extLst>
            </p:cNvPr>
            <p:cNvSpPr txBox="1"/>
            <p:nvPr/>
          </p:nvSpPr>
          <p:spPr>
            <a:xfrm>
              <a:off x="4266637" y="477286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2317DB2-9ADC-7340-92F7-A13B3A7414D4}"/>
                </a:ext>
              </a:extLst>
            </p:cNvPr>
            <p:cNvSpPr txBox="1"/>
            <p:nvPr/>
          </p:nvSpPr>
          <p:spPr>
            <a:xfrm>
              <a:off x="5989837" y="61171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2F54C0-0A5B-D84F-A8F1-11168AEF5B6D}"/>
                </a:ext>
              </a:extLst>
            </p:cNvPr>
            <p:cNvSpPr txBox="1"/>
            <p:nvPr/>
          </p:nvSpPr>
          <p:spPr>
            <a:xfrm>
              <a:off x="5973370" y="1890874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0CCB225-EE68-C045-A346-6100B420E2AB}"/>
                </a:ext>
              </a:extLst>
            </p:cNvPr>
            <p:cNvSpPr txBox="1"/>
            <p:nvPr/>
          </p:nvSpPr>
          <p:spPr>
            <a:xfrm>
              <a:off x="5979562" y="209476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1534F21-13ED-0C4F-A93D-26A16FD1FE94}"/>
                </a:ext>
              </a:extLst>
            </p:cNvPr>
            <p:cNvSpPr txBox="1"/>
            <p:nvPr/>
          </p:nvSpPr>
          <p:spPr>
            <a:xfrm>
              <a:off x="5973620" y="250474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1B083D-8291-9B4D-8C76-935BFE8B9C46}"/>
                </a:ext>
              </a:extLst>
            </p:cNvPr>
            <p:cNvSpPr txBox="1"/>
            <p:nvPr/>
          </p:nvSpPr>
          <p:spPr>
            <a:xfrm>
              <a:off x="5985223" y="2258717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601DFC-0974-D74F-980A-EFBC40E7FCA4}"/>
                </a:ext>
              </a:extLst>
            </p:cNvPr>
            <p:cNvSpPr txBox="1"/>
            <p:nvPr/>
          </p:nvSpPr>
          <p:spPr>
            <a:xfrm>
              <a:off x="5970377" y="3178292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3D3EBAF-AF2E-9C45-B8B1-82C4678734B8}"/>
                </a:ext>
              </a:extLst>
            </p:cNvPr>
            <p:cNvSpPr txBox="1"/>
            <p:nvPr/>
          </p:nvSpPr>
          <p:spPr>
            <a:xfrm>
              <a:off x="5977408" y="354300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687EE90-D041-2240-B26E-37E5FEB9317F}"/>
                </a:ext>
              </a:extLst>
            </p:cNvPr>
            <p:cNvSpPr txBox="1"/>
            <p:nvPr/>
          </p:nvSpPr>
          <p:spPr>
            <a:xfrm>
              <a:off x="5976624" y="375171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6BC1A78-2D00-1349-BAFC-F8C12147ACE8}"/>
                </a:ext>
              </a:extLst>
            </p:cNvPr>
            <p:cNvSpPr txBox="1"/>
            <p:nvPr/>
          </p:nvSpPr>
          <p:spPr>
            <a:xfrm>
              <a:off x="5983655" y="384558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BC22C83-ED49-F648-91BE-C5F29851BFC2}"/>
                </a:ext>
              </a:extLst>
            </p:cNvPr>
            <p:cNvSpPr txBox="1"/>
            <p:nvPr/>
          </p:nvSpPr>
          <p:spPr>
            <a:xfrm>
              <a:off x="5968505" y="456855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69C03-961B-474A-A51D-CC7E438C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8172"/>
            <a:ext cx="9145381" cy="6477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D5172D-2269-1D4B-A6FF-E66E294EAE5D}"/>
              </a:ext>
            </a:extLst>
          </p:cNvPr>
          <p:cNvGrpSpPr/>
          <p:nvPr/>
        </p:nvGrpSpPr>
        <p:grpSpPr>
          <a:xfrm>
            <a:off x="824983" y="689861"/>
            <a:ext cx="6209096" cy="5795964"/>
            <a:chOff x="824983" y="611711"/>
            <a:chExt cx="6209096" cy="57959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0B59F7-B3A2-8540-A69E-5870F6C17529}"/>
                </a:ext>
              </a:extLst>
            </p:cNvPr>
            <p:cNvSpPr txBox="1"/>
            <p:nvPr/>
          </p:nvSpPr>
          <p:spPr>
            <a:xfrm>
              <a:off x="1075750" y="6178810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BDAFB-2C4D-1B42-9F03-E26070355F10}"/>
                </a:ext>
              </a:extLst>
            </p:cNvPr>
            <p:cNvSpPr txBox="1"/>
            <p:nvPr/>
          </p:nvSpPr>
          <p:spPr>
            <a:xfrm>
              <a:off x="1075750" y="5586102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2A775A-E1E4-9841-BC6F-FCE492537BF5}"/>
                </a:ext>
              </a:extLst>
            </p:cNvPr>
            <p:cNvSpPr txBox="1"/>
            <p:nvPr/>
          </p:nvSpPr>
          <p:spPr>
            <a:xfrm>
              <a:off x="824985" y="456199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FAMU, UNF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DE86CC-0F7A-2F4C-A252-CB9B848D318B}"/>
                </a:ext>
              </a:extLst>
            </p:cNvPr>
            <p:cNvSpPr txBox="1"/>
            <p:nvPr/>
          </p:nvSpPr>
          <p:spPr>
            <a:xfrm>
              <a:off x="844274" y="436645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A0EB1-251E-9A40-A72A-15323FCC4EC0}"/>
                </a:ext>
              </a:extLst>
            </p:cNvPr>
            <p:cNvSpPr txBox="1"/>
            <p:nvPr/>
          </p:nvSpPr>
          <p:spPr>
            <a:xfrm>
              <a:off x="824984" y="376582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6F46A9-5645-5C47-9879-DD0C6C61DEB0}"/>
                </a:ext>
              </a:extLst>
            </p:cNvPr>
            <p:cNvSpPr txBox="1"/>
            <p:nvPr/>
          </p:nvSpPr>
          <p:spPr>
            <a:xfrm>
              <a:off x="824984" y="355754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UCF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71E4A7-8900-FB49-BB58-215BF54A7382}"/>
                </a:ext>
              </a:extLst>
            </p:cNvPr>
            <p:cNvSpPr txBox="1"/>
            <p:nvPr/>
          </p:nvSpPr>
          <p:spPr>
            <a:xfrm>
              <a:off x="824983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30A6AF-18C0-BE44-BC3F-77780F897FE2}"/>
                </a:ext>
              </a:extLst>
            </p:cNvPr>
            <p:cNvSpPr txBox="1"/>
            <p:nvPr/>
          </p:nvSpPr>
          <p:spPr>
            <a:xfrm>
              <a:off x="824983" y="296002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5ECECF-2FAF-F443-A1E4-73F991EB4233}"/>
                </a:ext>
              </a:extLst>
            </p:cNvPr>
            <p:cNvSpPr txBox="1"/>
            <p:nvPr/>
          </p:nvSpPr>
          <p:spPr>
            <a:xfrm>
              <a:off x="2548185" y="164162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77CC8-8394-534D-A930-7015D6E8D55C}"/>
                </a:ext>
              </a:extLst>
            </p:cNvPr>
            <p:cNvSpPr txBox="1"/>
            <p:nvPr/>
          </p:nvSpPr>
          <p:spPr>
            <a:xfrm>
              <a:off x="4266642" y="215487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AA8024-0AC8-C349-A73A-202B823FA87D}"/>
                </a:ext>
              </a:extLst>
            </p:cNvPr>
            <p:cNvSpPr txBox="1"/>
            <p:nvPr/>
          </p:nvSpPr>
          <p:spPr>
            <a:xfrm>
              <a:off x="4266643" y="193565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FAU, UCF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7EEE33-3A3B-6C46-B6F5-D0673BD305A4}"/>
                </a:ext>
              </a:extLst>
            </p:cNvPr>
            <p:cNvSpPr txBox="1"/>
            <p:nvPr/>
          </p:nvSpPr>
          <p:spPr>
            <a:xfrm>
              <a:off x="2540144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E28DA2-4E4E-1545-95DC-F2F06B187CD2}"/>
                </a:ext>
              </a:extLst>
            </p:cNvPr>
            <p:cNvSpPr txBox="1"/>
            <p:nvPr/>
          </p:nvSpPr>
          <p:spPr>
            <a:xfrm>
              <a:off x="2548184" y="243936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372C82-7B9E-A049-8E37-F5528E017DBF}"/>
                </a:ext>
              </a:extLst>
            </p:cNvPr>
            <p:cNvSpPr txBox="1"/>
            <p:nvPr/>
          </p:nvSpPr>
          <p:spPr>
            <a:xfrm>
              <a:off x="2548184" y="2553793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C64C61-BD4E-8B4D-A2C6-6C32A9056A23}"/>
                </a:ext>
              </a:extLst>
            </p:cNvPr>
            <p:cNvSpPr txBox="1"/>
            <p:nvPr/>
          </p:nvSpPr>
          <p:spPr>
            <a:xfrm>
              <a:off x="2548184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CD72B8-BE2B-464A-BDB4-FFC9392042C8}"/>
                </a:ext>
              </a:extLst>
            </p:cNvPr>
            <p:cNvSpPr txBox="1"/>
            <p:nvPr/>
          </p:nvSpPr>
          <p:spPr>
            <a:xfrm>
              <a:off x="2548184" y="294535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FSU, UWF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2AE4E4-934B-3349-BC61-7E0AD313368E}"/>
                </a:ext>
              </a:extLst>
            </p:cNvPr>
            <p:cNvSpPr txBox="1"/>
            <p:nvPr/>
          </p:nvSpPr>
          <p:spPr>
            <a:xfrm>
              <a:off x="2548184" y="305851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0307D7-5890-4042-83BB-95454159309E}"/>
                </a:ext>
              </a:extLst>
            </p:cNvPr>
            <p:cNvSpPr txBox="1"/>
            <p:nvPr/>
          </p:nvSpPr>
          <p:spPr>
            <a:xfrm>
              <a:off x="2540143" y="496660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310B6A-7596-A248-A14C-9AA3FC31927C}"/>
                </a:ext>
              </a:extLst>
            </p:cNvPr>
            <p:cNvSpPr txBox="1"/>
            <p:nvPr/>
          </p:nvSpPr>
          <p:spPr>
            <a:xfrm>
              <a:off x="4266642" y="244563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6C0100-FC69-2245-A8CC-FFC5DE4078AD}"/>
                </a:ext>
              </a:extLst>
            </p:cNvPr>
            <p:cNvSpPr txBox="1"/>
            <p:nvPr/>
          </p:nvSpPr>
          <p:spPr>
            <a:xfrm>
              <a:off x="4266642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D2F8C8-F151-404F-AEE4-58E82F8DDE15}"/>
                </a:ext>
              </a:extLst>
            </p:cNvPr>
            <p:cNvSpPr txBox="1"/>
            <p:nvPr/>
          </p:nvSpPr>
          <p:spPr>
            <a:xfrm>
              <a:off x="4266641" y="355017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41F04A-C16E-7448-A806-3B9FC925F5D2}"/>
                </a:ext>
              </a:extLst>
            </p:cNvPr>
            <p:cNvSpPr txBox="1"/>
            <p:nvPr/>
          </p:nvSpPr>
          <p:spPr>
            <a:xfrm>
              <a:off x="4266640" y="365089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32915C-55E5-2E47-BE84-6DEBAA8DF0D8}"/>
                </a:ext>
              </a:extLst>
            </p:cNvPr>
            <p:cNvSpPr txBox="1"/>
            <p:nvPr/>
          </p:nvSpPr>
          <p:spPr>
            <a:xfrm>
              <a:off x="4266639" y="385770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18520-1287-7547-A077-C7C4366F7D37}"/>
                </a:ext>
              </a:extLst>
            </p:cNvPr>
            <p:cNvSpPr txBox="1"/>
            <p:nvPr/>
          </p:nvSpPr>
          <p:spPr>
            <a:xfrm>
              <a:off x="4266638" y="467214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660A36-7A29-DD4E-94A3-334A5F860304}"/>
                </a:ext>
              </a:extLst>
            </p:cNvPr>
            <p:cNvSpPr txBox="1"/>
            <p:nvPr/>
          </p:nvSpPr>
          <p:spPr>
            <a:xfrm>
              <a:off x="4266637" y="477286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8D3241-49CC-0341-831C-AF9610309D46}"/>
                </a:ext>
              </a:extLst>
            </p:cNvPr>
            <p:cNvSpPr txBox="1"/>
            <p:nvPr/>
          </p:nvSpPr>
          <p:spPr>
            <a:xfrm>
              <a:off x="5989837" y="61171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BFBCE5-2904-2143-88A6-A2E4D259C9D7}"/>
                </a:ext>
              </a:extLst>
            </p:cNvPr>
            <p:cNvSpPr txBox="1"/>
            <p:nvPr/>
          </p:nvSpPr>
          <p:spPr>
            <a:xfrm>
              <a:off x="5973370" y="1890874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D4F256-F0E3-8849-9BA9-E476587BC003}"/>
                </a:ext>
              </a:extLst>
            </p:cNvPr>
            <p:cNvSpPr txBox="1"/>
            <p:nvPr/>
          </p:nvSpPr>
          <p:spPr>
            <a:xfrm>
              <a:off x="5979562" y="209476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9E06CE-8B13-F042-9BAB-2364BD7E7737}"/>
                </a:ext>
              </a:extLst>
            </p:cNvPr>
            <p:cNvSpPr txBox="1"/>
            <p:nvPr/>
          </p:nvSpPr>
          <p:spPr>
            <a:xfrm>
              <a:off x="5973620" y="250474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D20568-1694-F84D-9099-F73C49484020}"/>
                </a:ext>
              </a:extLst>
            </p:cNvPr>
            <p:cNvSpPr txBox="1"/>
            <p:nvPr/>
          </p:nvSpPr>
          <p:spPr>
            <a:xfrm>
              <a:off x="5985223" y="2258717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852241-00F3-6B49-8598-3F29DA3994E0}"/>
                </a:ext>
              </a:extLst>
            </p:cNvPr>
            <p:cNvSpPr txBox="1"/>
            <p:nvPr/>
          </p:nvSpPr>
          <p:spPr>
            <a:xfrm>
              <a:off x="5970377" y="3178292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640FAD-8064-D24B-ABC4-92CC48E0263D}"/>
                </a:ext>
              </a:extLst>
            </p:cNvPr>
            <p:cNvSpPr txBox="1"/>
            <p:nvPr/>
          </p:nvSpPr>
          <p:spPr>
            <a:xfrm>
              <a:off x="5977408" y="354300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E7D158-0C6B-B445-B305-E4E5CF5FC982}"/>
                </a:ext>
              </a:extLst>
            </p:cNvPr>
            <p:cNvSpPr txBox="1"/>
            <p:nvPr/>
          </p:nvSpPr>
          <p:spPr>
            <a:xfrm>
              <a:off x="5976624" y="375171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072534-6ED1-D346-AA97-BB3673697F81}"/>
                </a:ext>
              </a:extLst>
            </p:cNvPr>
            <p:cNvSpPr txBox="1"/>
            <p:nvPr/>
          </p:nvSpPr>
          <p:spPr>
            <a:xfrm>
              <a:off x="5983655" y="384558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ED3E64-8E36-734C-970E-61D1C6B4F4BF}"/>
                </a:ext>
              </a:extLst>
            </p:cNvPr>
            <p:cNvSpPr txBox="1"/>
            <p:nvPr/>
          </p:nvSpPr>
          <p:spPr>
            <a:xfrm>
              <a:off x="5968505" y="456855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357E55B-425F-184E-AE5C-D3991AEE5277}"/>
              </a:ext>
            </a:extLst>
          </p:cNvPr>
          <p:cNvSpPr/>
          <p:nvPr/>
        </p:nvSpPr>
        <p:spPr>
          <a:xfrm>
            <a:off x="7541844" y="4856840"/>
            <a:ext cx="1602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7A0A0"/>
                </a:solidFill>
                <a:latin typeface="Avenir Next Medium" charset="0"/>
                <a:ea typeface="Avenir Next Medium" charset="0"/>
                <a:cs typeface="Avenir Next Medium" charset="0"/>
              </a:rPr>
              <a:t>lose base</a:t>
            </a:r>
          </a:p>
          <a:p>
            <a:r>
              <a:rPr lang="en-US" b="1" dirty="0">
                <a:solidFill>
                  <a:srgbClr val="B7A0A0"/>
                </a:solidFill>
                <a:latin typeface="Avenir Next Medium" charset="0"/>
                <a:ea typeface="Avenir Next Medium" charset="0"/>
                <a:cs typeface="Avenir Next Medium" charset="0"/>
              </a:rPr>
              <a:t>funding</a:t>
            </a:r>
            <a:endParaRPr lang="en-US" b="1" dirty="0">
              <a:solidFill>
                <a:srgbClr val="B7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597AC43-FF50-974A-BC9C-B58FA767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0"/>
            <a:ext cx="9144000" cy="647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9FC31A-34CD-0942-968E-AFAAFE24110F}"/>
              </a:ext>
            </a:extLst>
          </p:cNvPr>
          <p:cNvGrpSpPr/>
          <p:nvPr/>
        </p:nvGrpSpPr>
        <p:grpSpPr>
          <a:xfrm>
            <a:off x="824983" y="689861"/>
            <a:ext cx="6209096" cy="5795964"/>
            <a:chOff x="824983" y="611711"/>
            <a:chExt cx="6209096" cy="57959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E06CC-B7B4-1941-98A5-87D9D82459FC}"/>
                </a:ext>
              </a:extLst>
            </p:cNvPr>
            <p:cNvSpPr txBox="1"/>
            <p:nvPr/>
          </p:nvSpPr>
          <p:spPr>
            <a:xfrm>
              <a:off x="1075750" y="6178810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CBAC84-498E-DD4D-8A8E-117E69191384}"/>
                </a:ext>
              </a:extLst>
            </p:cNvPr>
            <p:cNvSpPr txBox="1"/>
            <p:nvPr/>
          </p:nvSpPr>
          <p:spPr>
            <a:xfrm>
              <a:off x="1075750" y="5586102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5B40EF-FC4D-0F4D-87CD-641E98A421A0}"/>
                </a:ext>
              </a:extLst>
            </p:cNvPr>
            <p:cNvSpPr txBox="1"/>
            <p:nvPr/>
          </p:nvSpPr>
          <p:spPr>
            <a:xfrm>
              <a:off x="824985" y="456199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FAMU, UNF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443AC3-EEFB-E04B-A560-DC1B60E6D324}"/>
                </a:ext>
              </a:extLst>
            </p:cNvPr>
            <p:cNvSpPr txBox="1"/>
            <p:nvPr/>
          </p:nvSpPr>
          <p:spPr>
            <a:xfrm>
              <a:off x="844274" y="436645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B3F948-3253-7F40-8691-C38043737816}"/>
                </a:ext>
              </a:extLst>
            </p:cNvPr>
            <p:cNvSpPr txBox="1"/>
            <p:nvPr/>
          </p:nvSpPr>
          <p:spPr>
            <a:xfrm>
              <a:off x="824984" y="376582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556DC-F191-8840-9330-7549B4C9F5DF}"/>
                </a:ext>
              </a:extLst>
            </p:cNvPr>
            <p:cNvSpPr txBox="1"/>
            <p:nvPr/>
          </p:nvSpPr>
          <p:spPr>
            <a:xfrm>
              <a:off x="824984" y="355754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UCF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8A5E7E-BFBE-9E44-814E-653066C54A89}"/>
                </a:ext>
              </a:extLst>
            </p:cNvPr>
            <p:cNvSpPr txBox="1"/>
            <p:nvPr/>
          </p:nvSpPr>
          <p:spPr>
            <a:xfrm>
              <a:off x="824983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984E9A-F0E7-F243-806E-163194E0C5B0}"/>
                </a:ext>
              </a:extLst>
            </p:cNvPr>
            <p:cNvSpPr txBox="1"/>
            <p:nvPr/>
          </p:nvSpPr>
          <p:spPr>
            <a:xfrm>
              <a:off x="824983" y="296002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0C63B-122F-3F4E-90F8-B733295E2F35}"/>
                </a:ext>
              </a:extLst>
            </p:cNvPr>
            <p:cNvSpPr txBox="1"/>
            <p:nvPr/>
          </p:nvSpPr>
          <p:spPr>
            <a:xfrm>
              <a:off x="2548185" y="164162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3156B-1CE4-8748-B619-520716F144CB}"/>
                </a:ext>
              </a:extLst>
            </p:cNvPr>
            <p:cNvSpPr txBox="1"/>
            <p:nvPr/>
          </p:nvSpPr>
          <p:spPr>
            <a:xfrm>
              <a:off x="4266642" y="215487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D77DE9-B44F-BA4F-9D7F-CBB44B696CF8}"/>
                </a:ext>
              </a:extLst>
            </p:cNvPr>
            <p:cNvSpPr txBox="1"/>
            <p:nvPr/>
          </p:nvSpPr>
          <p:spPr>
            <a:xfrm>
              <a:off x="4266643" y="193565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FAU, UCF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C36E6-C839-4944-8DD3-5B051DDCA837}"/>
                </a:ext>
              </a:extLst>
            </p:cNvPr>
            <p:cNvSpPr txBox="1"/>
            <p:nvPr/>
          </p:nvSpPr>
          <p:spPr>
            <a:xfrm>
              <a:off x="2540144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E92BA-065F-1F47-8C53-65E042320CFC}"/>
                </a:ext>
              </a:extLst>
            </p:cNvPr>
            <p:cNvSpPr txBox="1"/>
            <p:nvPr/>
          </p:nvSpPr>
          <p:spPr>
            <a:xfrm>
              <a:off x="2548184" y="243936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45FDDD-E651-8441-8200-2BDDE2774839}"/>
                </a:ext>
              </a:extLst>
            </p:cNvPr>
            <p:cNvSpPr txBox="1"/>
            <p:nvPr/>
          </p:nvSpPr>
          <p:spPr>
            <a:xfrm>
              <a:off x="2548184" y="2553793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92AEAA-FE21-CA49-8F27-92888A5BD72F}"/>
                </a:ext>
              </a:extLst>
            </p:cNvPr>
            <p:cNvSpPr txBox="1"/>
            <p:nvPr/>
          </p:nvSpPr>
          <p:spPr>
            <a:xfrm>
              <a:off x="2548184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B06F2-2220-2645-BB9F-B384F8FB257C}"/>
                </a:ext>
              </a:extLst>
            </p:cNvPr>
            <p:cNvSpPr txBox="1"/>
            <p:nvPr/>
          </p:nvSpPr>
          <p:spPr>
            <a:xfrm>
              <a:off x="2548184" y="294535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FSU, UWF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C6248-C334-A344-B80D-B705EEF15E9A}"/>
                </a:ext>
              </a:extLst>
            </p:cNvPr>
            <p:cNvSpPr txBox="1"/>
            <p:nvPr/>
          </p:nvSpPr>
          <p:spPr>
            <a:xfrm>
              <a:off x="2548184" y="305851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B67885-9E3C-A44D-AFE6-4B649DFB8657}"/>
                </a:ext>
              </a:extLst>
            </p:cNvPr>
            <p:cNvSpPr txBox="1"/>
            <p:nvPr/>
          </p:nvSpPr>
          <p:spPr>
            <a:xfrm>
              <a:off x="2540143" y="496660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B95C53-7CEE-214D-8EB1-1915F46A4789}"/>
                </a:ext>
              </a:extLst>
            </p:cNvPr>
            <p:cNvSpPr txBox="1"/>
            <p:nvPr/>
          </p:nvSpPr>
          <p:spPr>
            <a:xfrm>
              <a:off x="4266642" y="244563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A2F1FE-DEF9-2546-91E0-9BB7A3980B2A}"/>
                </a:ext>
              </a:extLst>
            </p:cNvPr>
            <p:cNvSpPr txBox="1"/>
            <p:nvPr/>
          </p:nvSpPr>
          <p:spPr>
            <a:xfrm>
              <a:off x="4266642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8C77A3-3911-4F4F-B3DF-39920DF75F23}"/>
                </a:ext>
              </a:extLst>
            </p:cNvPr>
            <p:cNvSpPr txBox="1"/>
            <p:nvPr/>
          </p:nvSpPr>
          <p:spPr>
            <a:xfrm>
              <a:off x="4266641" y="355017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A092A7-E6D3-974C-B68C-BB85F7DD4FF7}"/>
                </a:ext>
              </a:extLst>
            </p:cNvPr>
            <p:cNvSpPr txBox="1"/>
            <p:nvPr/>
          </p:nvSpPr>
          <p:spPr>
            <a:xfrm>
              <a:off x="4266640" y="365089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196F9C-756F-7F42-B4AA-14C8E55170A4}"/>
                </a:ext>
              </a:extLst>
            </p:cNvPr>
            <p:cNvSpPr txBox="1"/>
            <p:nvPr/>
          </p:nvSpPr>
          <p:spPr>
            <a:xfrm>
              <a:off x="4266639" y="385770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1B78C1-A824-3545-BFF3-2FF827A6FA1A}"/>
                </a:ext>
              </a:extLst>
            </p:cNvPr>
            <p:cNvSpPr txBox="1"/>
            <p:nvPr/>
          </p:nvSpPr>
          <p:spPr>
            <a:xfrm>
              <a:off x="4266638" y="467214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7E8E66-8CD7-F34A-83C4-F631C7AB96C3}"/>
                </a:ext>
              </a:extLst>
            </p:cNvPr>
            <p:cNvSpPr txBox="1"/>
            <p:nvPr/>
          </p:nvSpPr>
          <p:spPr>
            <a:xfrm>
              <a:off x="4266637" y="477286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9AE79F-4F49-1147-BF55-207BF6103AE5}"/>
                </a:ext>
              </a:extLst>
            </p:cNvPr>
            <p:cNvSpPr txBox="1"/>
            <p:nvPr/>
          </p:nvSpPr>
          <p:spPr>
            <a:xfrm>
              <a:off x="5989837" y="61171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8C8A03-750C-984B-BD21-30CF7CA07BBD}"/>
                </a:ext>
              </a:extLst>
            </p:cNvPr>
            <p:cNvSpPr txBox="1"/>
            <p:nvPr/>
          </p:nvSpPr>
          <p:spPr>
            <a:xfrm>
              <a:off x="5973370" y="1890874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4180D2-4EA6-4B47-B0EE-3708FC8827B5}"/>
                </a:ext>
              </a:extLst>
            </p:cNvPr>
            <p:cNvSpPr txBox="1"/>
            <p:nvPr/>
          </p:nvSpPr>
          <p:spPr>
            <a:xfrm>
              <a:off x="5979562" y="209476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913C31-4BC9-0440-9448-0DCC961409D1}"/>
                </a:ext>
              </a:extLst>
            </p:cNvPr>
            <p:cNvSpPr txBox="1"/>
            <p:nvPr/>
          </p:nvSpPr>
          <p:spPr>
            <a:xfrm>
              <a:off x="5973620" y="250474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78BB01-7797-0D4F-8635-D41B62290EB0}"/>
                </a:ext>
              </a:extLst>
            </p:cNvPr>
            <p:cNvSpPr txBox="1"/>
            <p:nvPr/>
          </p:nvSpPr>
          <p:spPr>
            <a:xfrm>
              <a:off x="5985223" y="2258717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ED1CAF-0F2B-9943-B487-7F3F93743F2E}"/>
                </a:ext>
              </a:extLst>
            </p:cNvPr>
            <p:cNvSpPr txBox="1"/>
            <p:nvPr/>
          </p:nvSpPr>
          <p:spPr>
            <a:xfrm>
              <a:off x="5970377" y="3178292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044E6B-E338-7C4C-8FE2-8537B3EBDA35}"/>
                </a:ext>
              </a:extLst>
            </p:cNvPr>
            <p:cNvSpPr txBox="1"/>
            <p:nvPr/>
          </p:nvSpPr>
          <p:spPr>
            <a:xfrm>
              <a:off x="5977408" y="354300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1C3FD4-0681-8941-8359-FBA18C4AD1C1}"/>
                </a:ext>
              </a:extLst>
            </p:cNvPr>
            <p:cNvSpPr txBox="1"/>
            <p:nvPr/>
          </p:nvSpPr>
          <p:spPr>
            <a:xfrm>
              <a:off x="5976624" y="375171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27A535-0B1E-A046-9A81-5C1C0AB83869}"/>
                </a:ext>
              </a:extLst>
            </p:cNvPr>
            <p:cNvSpPr txBox="1"/>
            <p:nvPr/>
          </p:nvSpPr>
          <p:spPr>
            <a:xfrm>
              <a:off x="5983655" y="384558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F47823D-71C7-EB41-96AE-2344437A3405}"/>
                </a:ext>
              </a:extLst>
            </p:cNvPr>
            <p:cNvSpPr txBox="1"/>
            <p:nvPr/>
          </p:nvSpPr>
          <p:spPr>
            <a:xfrm>
              <a:off x="5968505" y="456855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A94101-2293-1D43-B0D5-F2402D94983B}"/>
              </a:ext>
            </a:extLst>
          </p:cNvPr>
          <p:cNvSpPr/>
          <p:nvPr/>
        </p:nvSpPr>
        <p:spPr>
          <a:xfrm>
            <a:off x="7142328" y="4231578"/>
            <a:ext cx="208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69D9D"/>
                </a:solidFill>
                <a:latin typeface="Avenir Next Medium" charset="0"/>
                <a:ea typeface="Avenir Next Medium" charset="0"/>
                <a:cs typeface="Avenir Next Medium" charset="0"/>
              </a:rPr>
              <a:t>no state investment</a:t>
            </a:r>
            <a:endParaRPr lang="en-US" b="1" dirty="0">
              <a:solidFill>
                <a:srgbClr val="E69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0D0E3-7141-BF42-A437-BDE054E6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0"/>
            <a:ext cx="9144000" cy="6477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3B3C473-E868-2642-B9CA-C60F634040BF}"/>
              </a:ext>
            </a:extLst>
          </p:cNvPr>
          <p:cNvGrpSpPr/>
          <p:nvPr/>
        </p:nvGrpSpPr>
        <p:grpSpPr>
          <a:xfrm>
            <a:off x="824983" y="689861"/>
            <a:ext cx="6209096" cy="5795964"/>
            <a:chOff x="824983" y="611711"/>
            <a:chExt cx="6209096" cy="57959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442717-FC6A-064D-85EF-DF9E2C1EBB17}"/>
                </a:ext>
              </a:extLst>
            </p:cNvPr>
            <p:cNvSpPr txBox="1"/>
            <p:nvPr/>
          </p:nvSpPr>
          <p:spPr>
            <a:xfrm>
              <a:off x="1075750" y="6178810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0DE0F9-E633-0347-AA02-659EFF431491}"/>
                </a:ext>
              </a:extLst>
            </p:cNvPr>
            <p:cNvSpPr txBox="1"/>
            <p:nvPr/>
          </p:nvSpPr>
          <p:spPr>
            <a:xfrm>
              <a:off x="1075750" y="5586102"/>
              <a:ext cx="540108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E57027-0F37-D541-9AA8-474FA4C44B6D}"/>
                </a:ext>
              </a:extLst>
            </p:cNvPr>
            <p:cNvSpPr txBox="1"/>
            <p:nvPr/>
          </p:nvSpPr>
          <p:spPr>
            <a:xfrm>
              <a:off x="824985" y="456199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FAMU, UNF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C77EAB-168C-E447-AE2F-D77C784F1707}"/>
                </a:ext>
              </a:extLst>
            </p:cNvPr>
            <p:cNvSpPr txBox="1"/>
            <p:nvPr/>
          </p:nvSpPr>
          <p:spPr>
            <a:xfrm>
              <a:off x="844274" y="436645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C53585-EE1B-7545-8724-11F70BF68FAE}"/>
                </a:ext>
              </a:extLst>
            </p:cNvPr>
            <p:cNvSpPr txBox="1"/>
            <p:nvPr/>
          </p:nvSpPr>
          <p:spPr>
            <a:xfrm>
              <a:off x="824984" y="376582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DC8B51-FA1F-A840-8AB6-2F1A82F7908B}"/>
                </a:ext>
              </a:extLst>
            </p:cNvPr>
            <p:cNvSpPr txBox="1"/>
            <p:nvPr/>
          </p:nvSpPr>
          <p:spPr>
            <a:xfrm>
              <a:off x="824984" y="355754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UCF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8F3902-EA9E-3640-BE06-615308E588E1}"/>
                </a:ext>
              </a:extLst>
            </p:cNvPr>
            <p:cNvSpPr txBox="1"/>
            <p:nvPr/>
          </p:nvSpPr>
          <p:spPr>
            <a:xfrm>
              <a:off x="824983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841628-5821-E147-9B58-7ED6AEC8FEBE}"/>
                </a:ext>
              </a:extLst>
            </p:cNvPr>
            <p:cNvSpPr txBox="1"/>
            <p:nvPr/>
          </p:nvSpPr>
          <p:spPr>
            <a:xfrm>
              <a:off x="824983" y="296002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78F3E9-690B-854E-BB19-E6FCB4A54324}"/>
                </a:ext>
              </a:extLst>
            </p:cNvPr>
            <p:cNvSpPr txBox="1"/>
            <p:nvPr/>
          </p:nvSpPr>
          <p:spPr>
            <a:xfrm>
              <a:off x="2548185" y="164162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36CBEB-B65C-D14E-9D5B-A3FC5E9AD6CE}"/>
                </a:ext>
              </a:extLst>
            </p:cNvPr>
            <p:cNvSpPr txBox="1"/>
            <p:nvPr/>
          </p:nvSpPr>
          <p:spPr>
            <a:xfrm>
              <a:off x="4266642" y="215487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070872-E282-7D48-A00A-7839990E7804}"/>
                </a:ext>
              </a:extLst>
            </p:cNvPr>
            <p:cNvSpPr txBox="1"/>
            <p:nvPr/>
          </p:nvSpPr>
          <p:spPr>
            <a:xfrm>
              <a:off x="4266643" y="1935658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FAU, UCF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5A9B47-0C45-4040-8A6C-AA4124DD2E3A}"/>
                </a:ext>
              </a:extLst>
            </p:cNvPr>
            <p:cNvSpPr txBox="1"/>
            <p:nvPr/>
          </p:nvSpPr>
          <p:spPr>
            <a:xfrm>
              <a:off x="2540144" y="195347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FA0617-8EC1-2D45-9C36-83F6802C0542}"/>
                </a:ext>
              </a:extLst>
            </p:cNvPr>
            <p:cNvSpPr txBox="1"/>
            <p:nvPr/>
          </p:nvSpPr>
          <p:spPr>
            <a:xfrm>
              <a:off x="2548184" y="243936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C14F0D-8956-764C-9389-78B430F3C275}"/>
                </a:ext>
              </a:extLst>
            </p:cNvPr>
            <p:cNvSpPr txBox="1"/>
            <p:nvPr/>
          </p:nvSpPr>
          <p:spPr>
            <a:xfrm>
              <a:off x="2548184" y="2553793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D2587C-1926-3C4C-8044-752B1A410D4F}"/>
                </a:ext>
              </a:extLst>
            </p:cNvPr>
            <p:cNvSpPr txBox="1"/>
            <p:nvPr/>
          </p:nvSpPr>
          <p:spPr>
            <a:xfrm>
              <a:off x="2548184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BABF32-D02C-AC4C-9AD1-6C0FBEE6D031}"/>
                </a:ext>
              </a:extLst>
            </p:cNvPr>
            <p:cNvSpPr txBox="1"/>
            <p:nvPr/>
          </p:nvSpPr>
          <p:spPr>
            <a:xfrm>
              <a:off x="2548184" y="2945351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FIU, FSU, UWF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8514EC-6262-3344-B3D1-DCA7991D617E}"/>
                </a:ext>
              </a:extLst>
            </p:cNvPr>
            <p:cNvSpPr txBox="1"/>
            <p:nvPr/>
          </p:nvSpPr>
          <p:spPr>
            <a:xfrm>
              <a:off x="2548184" y="305851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5265AC-6C18-834A-9691-EE44F7DDEA7E}"/>
                </a:ext>
              </a:extLst>
            </p:cNvPr>
            <p:cNvSpPr txBox="1"/>
            <p:nvPr/>
          </p:nvSpPr>
          <p:spPr>
            <a:xfrm>
              <a:off x="2540143" y="496660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0ACD7C-7D4B-314D-8D29-4BAD562DBB41}"/>
                </a:ext>
              </a:extLst>
            </p:cNvPr>
            <p:cNvSpPr txBox="1"/>
            <p:nvPr/>
          </p:nvSpPr>
          <p:spPr>
            <a:xfrm>
              <a:off x="4266642" y="2445637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627AF5-A669-D341-8CB0-D39E2768BAEA}"/>
                </a:ext>
              </a:extLst>
            </p:cNvPr>
            <p:cNvSpPr txBox="1"/>
            <p:nvPr/>
          </p:nvSpPr>
          <p:spPr>
            <a:xfrm>
              <a:off x="4266642" y="274538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4701FF-3E6B-3343-8A0E-4DC5AD697477}"/>
                </a:ext>
              </a:extLst>
            </p:cNvPr>
            <p:cNvSpPr txBox="1"/>
            <p:nvPr/>
          </p:nvSpPr>
          <p:spPr>
            <a:xfrm>
              <a:off x="4266641" y="3550174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2B7D29-6A3B-9045-BFBC-6727067E7C6E}"/>
                </a:ext>
              </a:extLst>
            </p:cNvPr>
            <p:cNvSpPr txBox="1"/>
            <p:nvPr/>
          </p:nvSpPr>
          <p:spPr>
            <a:xfrm>
              <a:off x="4266640" y="3650895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E6B271-760F-3440-A603-14166DCB4411}"/>
                </a:ext>
              </a:extLst>
            </p:cNvPr>
            <p:cNvSpPr txBox="1"/>
            <p:nvPr/>
          </p:nvSpPr>
          <p:spPr>
            <a:xfrm>
              <a:off x="4266639" y="3857709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4350FF-450D-BE47-9F98-AA6D775719CE}"/>
                </a:ext>
              </a:extLst>
            </p:cNvPr>
            <p:cNvSpPr txBox="1"/>
            <p:nvPr/>
          </p:nvSpPr>
          <p:spPr>
            <a:xfrm>
              <a:off x="4266638" y="467214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9AAD25-4BE6-A544-90CB-C642C6CB55A1}"/>
                </a:ext>
              </a:extLst>
            </p:cNvPr>
            <p:cNvSpPr txBox="1"/>
            <p:nvPr/>
          </p:nvSpPr>
          <p:spPr>
            <a:xfrm>
              <a:off x="4266637" y="4772862"/>
              <a:ext cx="1041635" cy="22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C02578-B84C-D045-BA55-E87023FEA1D1}"/>
                </a:ext>
              </a:extLst>
            </p:cNvPr>
            <p:cNvSpPr txBox="1"/>
            <p:nvPr/>
          </p:nvSpPr>
          <p:spPr>
            <a:xfrm>
              <a:off x="5989837" y="61171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1829BA-D3A7-8B4F-8E02-9A07F074DE43}"/>
                </a:ext>
              </a:extLst>
            </p:cNvPr>
            <p:cNvSpPr txBox="1"/>
            <p:nvPr/>
          </p:nvSpPr>
          <p:spPr>
            <a:xfrm>
              <a:off x="5973370" y="1890874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USF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904B26-84D8-8E44-BAC8-F92DAD88987C}"/>
                </a:ext>
              </a:extLst>
            </p:cNvPr>
            <p:cNvSpPr txBox="1"/>
            <p:nvPr/>
          </p:nvSpPr>
          <p:spPr>
            <a:xfrm>
              <a:off x="5979562" y="2094761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UWF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F6AFC1-4DD1-8A4D-9BF4-918C1843BF86}"/>
                </a:ext>
              </a:extLst>
            </p:cNvPr>
            <p:cNvSpPr txBox="1"/>
            <p:nvPr/>
          </p:nvSpPr>
          <p:spPr>
            <a:xfrm>
              <a:off x="5973620" y="250474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UCF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BE86F9-8259-1A42-A612-7649F093673E}"/>
                </a:ext>
              </a:extLst>
            </p:cNvPr>
            <p:cNvSpPr txBox="1"/>
            <p:nvPr/>
          </p:nvSpPr>
          <p:spPr>
            <a:xfrm>
              <a:off x="5985223" y="2258717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FSU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E2A31B-CD9E-F64E-BB8F-45C48F73A9A5}"/>
                </a:ext>
              </a:extLst>
            </p:cNvPr>
            <p:cNvSpPr txBox="1"/>
            <p:nvPr/>
          </p:nvSpPr>
          <p:spPr>
            <a:xfrm>
              <a:off x="5970377" y="3178292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FAU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CC9138-0FAF-2547-8F70-ADD5AB98574F}"/>
                </a:ext>
              </a:extLst>
            </p:cNvPr>
            <p:cNvSpPr txBox="1"/>
            <p:nvPr/>
          </p:nvSpPr>
          <p:spPr>
            <a:xfrm>
              <a:off x="5977408" y="354300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FIU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BF4881-1320-934F-B970-C1A31410E57B}"/>
                </a:ext>
              </a:extLst>
            </p:cNvPr>
            <p:cNvSpPr txBox="1"/>
            <p:nvPr/>
          </p:nvSpPr>
          <p:spPr>
            <a:xfrm>
              <a:off x="5976624" y="375171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FGCU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3A760B-FC4F-D84F-B49C-585CCD09E515}"/>
                </a:ext>
              </a:extLst>
            </p:cNvPr>
            <p:cNvSpPr txBox="1"/>
            <p:nvPr/>
          </p:nvSpPr>
          <p:spPr>
            <a:xfrm>
              <a:off x="5983655" y="3845589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FAMU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03DF55-D0DC-B349-9532-08F8B9965567}"/>
                </a:ext>
              </a:extLst>
            </p:cNvPr>
            <p:cNvSpPr txBox="1"/>
            <p:nvPr/>
          </p:nvSpPr>
          <p:spPr>
            <a:xfrm>
              <a:off x="5968505" y="4568550"/>
              <a:ext cx="1044242" cy="22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UNF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C2AE2D6-74FA-2446-816C-EF064AAA11DF}"/>
              </a:ext>
            </a:extLst>
          </p:cNvPr>
          <p:cNvSpPr/>
          <p:nvPr/>
        </p:nvSpPr>
        <p:spPr>
          <a:xfrm>
            <a:off x="7142328" y="1187875"/>
            <a:ext cx="208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1BF80"/>
                </a:solidFill>
                <a:latin typeface="Avenir Next Medium" charset="0"/>
                <a:ea typeface="Avenir Next Medium" charset="0"/>
                <a:cs typeface="Avenir Next Medium" charset="0"/>
              </a:rPr>
              <a:t>bonus</a:t>
            </a:r>
          </a:p>
          <a:p>
            <a:r>
              <a:rPr lang="en-US" b="1" dirty="0">
                <a:solidFill>
                  <a:srgbClr val="81BF80"/>
                </a:solidFill>
                <a:latin typeface="Avenir Next Medium" charset="0"/>
                <a:ea typeface="Avenir Next Medium" charset="0"/>
                <a:cs typeface="Avenir Next Medium" charset="0"/>
              </a:rPr>
              <a:t>investment</a:t>
            </a:r>
            <a:endParaRPr lang="en-US" b="1" dirty="0">
              <a:solidFill>
                <a:srgbClr val="81B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75848-B8A2-BC46-8A0D-8CB44334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2A6A6-1F62-D842-8F1F-F7460BE8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74"/>
            <a:ext cx="9145378" cy="64779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A0B2F0-DD53-B444-BE68-1F98CB152285}"/>
              </a:ext>
            </a:extLst>
          </p:cNvPr>
          <p:cNvSpPr/>
          <p:nvPr/>
        </p:nvSpPr>
        <p:spPr>
          <a:xfrm>
            <a:off x="1" y="0"/>
            <a:ext cx="5462954" cy="692062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D551-AE86-954D-8613-70668A33F8FF}"/>
              </a:ext>
            </a:extLst>
          </p:cNvPr>
          <p:cNvSpPr/>
          <p:nvPr/>
        </p:nvSpPr>
        <p:spPr>
          <a:xfrm>
            <a:off x="7526215" y="0"/>
            <a:ext cx="1619163" cy="692062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E952D15-CA70-7C48-B786-584A137A0A10}"/>
              </a:ext>
            </a:extLst>
          </p:cNvPr>
          <p:cNvSpPr/>
          <p:nvPr/>
        </p:nvSpPr>
        <p:spPr>
          <a:xfrm>
            <a:off x="-331177" y="2798344"/>
            <a:ext cx="5548746" cy="471408"/>
          </a:xfrm>
          <a:prstGeom prst="roundRect">
            <a:avLst>
              <a:gd name="adj" fmla="val 50000"/>
            </a:avLst>
          </a:prstGeom>
          <a:solidFill>
            <a:srgbClr val="DC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F3CC5-0C42-2C4B-9C08-939D9621862C}"/>
              </a:ext>
            </a:extLst>
          </p:cNvPr>
          <p:cNvSpPr txBox="1"/>
          <p:nvPr/>
        </p:nvSpPr>
        <p:spPr>
          <a:xfrm>
            <a:off x="-331176" y="2784249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$</a:t>
            </a:r>
            <a:r>
              <a:rPr lang="en-US" sz="2800" b="1" dirty="0">
                <a:solidFill>
                  <a:srgbClr val="00B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2.5</a:t>
            </a:r>
            <a:r>
              <a:rPr lang="en-US" sz="2800" dirty="0">
                <a:solidFill>
                  <a:srgbClr val="00B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 M </a:t>
            </a:r>
            <a:r>
              <a:rPr lang="en-US" sz="2800" dirty="0">
                <a:solidFill>
                  <a:srgbClr val="0062C9"/>
                </a:solidFill>
                <a:latin typeface="Avenir Next Medium" charset="0"/>
                <a:ea typeface="Avenir Next Medium" charset="0"/>
                <a:cs typeface="Avenir Next Medium" charset="0"/>
              </a:rPr>
              <a:t>in state investment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083AC3-7ED7-9542-9D99-3491EF1B5BEC}"/>
              </a:ext>
            </a:extLst>
          </p:cNvPr>
          <p:cNvCxnSpPr>
            <a:cxnSpLocks/>
          </p:cNvCxnSpPr>
          <p:nvPr/>
        </p:nvCxnSpPr>
        <p:spPr>
          <a:xfrm>
            <a:off x="4709746" y="3030506"/>
            <a:ext cx="1589454" cy="0"/>
          </a:xfrm>
          <a:prstGeom prst="line">
            <a:avLst/>
          </a:prstGeom>
          <a:ln>
            <a:solidFill>
              <a:srgbClr val="DCE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430C6D-BE2F-184B-A3B2-7055FE430719}"/>
              </a:ext>
            </a:extLst>
          </p:cNvPr>
          <p:cNvCxnSpPr>
            <a:cxnSpLocks/>
          </p:cNvCxnSpPr>
          <p:nvPr/>
        </p:nvCxnSpPr>
        <p:spPr>
          <a:xfrm>
            <a:off x="5451241" y="3032683"/>
            <a:ext cx="847959" cy="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2A6A6-1F62-D842-8F1F-F7460BE8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74"/>
            <a:ext cx="9145378" cy="64779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A0B2F0-DD53-B444-BE68-1F98CB152285}"/>
              </a:ext>
            </a:extLst>
          </p:cNvPr>
          <p:cNvSpPr/>
          <p:nvPr/>
        </p:nvSpPr>
        <p:spPr>
          <a:xfrm>
            <a:off x="1" y="0"/>
            <a:ext cx="5462954" cy="692062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D551-AE86-954D-8613-70668A33F8FF}"/>
              </a:ext>
            </a:extLst>
          </p:cNvPr>
          <p:cNvSpPr/>
          <p:nvPr/>
        </p:nvSpPr>
        <p:spPr>
          <a:xfrm>
            <a:off x="7526215" y="0"/>
            <a:ext cx="1619163" cy="692062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E952D15-CA70-7C48-B786-584A137A0A10}"/>
              </a:ext>
            </a:extLst>
          </p:cNvPr>
          <p:cNvSpPr/>
          <p:nvPr/>
        </p:nvSpPr>
        <p:spPr>
          <a:xfrm>
            <a:off x="534542" y="2798344"/>
            <a:ext cx="1825869" cy="452856"/>
          </a:xfrm>
          <a:prstGeom prst="roundRect">
            <a:avLst>
              <a:gd name="adj" fmla="val 50000"/>
            </a:avLst>
          </a:prstGeom>
          <a:solidFill>
            <a:srgbClr val="DC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F3CC5-0C42-2C4B-9C08-939D9621862C}"/>
              </a:ext>
            </a:extLst>
          </p:cNvPr>
          <p:cNvSpPr txBox="1"/>
          <p:nvPr/>
        </p:nvSpPr>
        <p:spPr>
          <a:xfrm>
            <a:off x="521189" y="2784249"/>
            <a:ext cx="182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$</a:t>
            </a:r>
            <a:r>
              <a:rPr lang="en-US" sz="2800" b="1" dirty="0">
                <a:solidFill>
                  <a:srgbClr val="00B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2.5</a:t>
            </a:r>
            <a:r>
              <a:rPr lang="en-US" sz="2800" dirty="0">
                <a:solidFill>
                  <a:srgbClr val="00B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 M</a:t>
            </a:r>
            <a:endParaRPr lang="en-US" sz="2800" dirty="0">
              <a:solidFill>
                <a:srgbClr val="0062C9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083AC3-7ED7-9542-9D99-3491EF1B5BEC}"/>
              </a:ext>
            </a:extLst>
          </p:cNvPr>
          <p:cNvCxnSpPr>
            <a:cxnSpLocks/>
          </p:cNvCxnSpPr>
          <p:nvPr/>
        </p:nvCxnSpPr>
        <p:spPr>
          <a:xfrm>
            <a:off x="2172677" y="3030506"/>
            <a:ext cx="4126523" cy="0"/>
          </a:xfrm>
          <a:prstGeom prst="line">
            <a:avLst/>
          </a:prstGeom>
          <a:ln>
            <a:solidFill>
              <a:srgbClr val="DCE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430C6D-BE2F-184B-A3B2-7055FE430719}"/>
              </a:ext>
            </a:extLst>
          </p:cNvPr>
          <p:cNvCxnSpPr>
            <a:cxnSpLocks/>
          </p:cNvCxnSpPr>
          <p:nvPr/>
        </p:nvCxnSpPr>
        <p:spPr>
          <a:xfrm>
            <a:off x="5451241" y="3032683"/>
            <a:ext cx="847959" cy="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C3E30DE-736F-6C46-AEB2-89C24AE3E0E4}"/>
              </a:ext>
            </a:extLst>
          </p:cNvPr>
          <p:cNvSpPr/>
          <p:nvPr/>
        </p:nvSpPr>
        <p:spPr>
          <a:xfrm>
            <a:off x="3384546" y="3837550"/>
            <a:ext cx="1370274" cy="457087"/>
          </a:xfrm>
          <a:prstGeom prst="roundRect">
            <a:avLst>
              <a:gd name="adj" fmla="val 50000"/>
            </a:avLst>
          </a:prstGeom>
          <a:solidFill>
            <a:srgbClr val="DC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$0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4C70B13E-AEE0-BD43-A6C6-9EA0FF7CD7C1}"/>
              </a:ext>
            </a:extLst>
          </p:cNvPr>
          <p:cNvSpPr/>
          <p:nvPr/>
        </p:nvSpPr>
        <p:spPr>
          <a:xfrm>
            <a:off x="3959912" y="3040188"/>
            <a:ext cx="219545" cy="781862"/>
          </a:xfrm>
          <a:prstGeom prst="downArrow">
            <a:avLst>
              <a:gd name="adj1" fmla="val 18502"/>
              <a:gd name="adj2" fmla="val 122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5F7662-BDA5-5149-8E3A-EB9EF149A130}"/>
              </a:ext>
            </a:extLst>
          </p:cNvPr>
          <p:cNvSpPr/>
          <p:nvPr/>
        </p:nvSpPr>
        <p:spPr>
          <a:xfrm>
            <a:off x="4128322" y="3192510"/>
            <a:ext cx="118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–10 points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E1B7D8-F8E3-C149-B12D-E98726E8BAA3}"/>
              </a:ext>
            </a:extLst>
          </p:cNvPr>
          <p:cNvCxnSpPr/>
          <p:nvPr/>
        </p:nvCxnSpPr>
        <p:spPr>
          <a:xfrm>
            <a:off x="5782023" y="2236547"/>
            <a:ext cx="991587" cy="0"/>
          </a:xfrm>
          <a:prstGeom prst="line">
            <a:avLst/>
          </a:prstGeom>
          <a:ln>
            <a:solidFill>
              <a:srgbClr val="DCE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E73B2DA-CD43-E144-987E-73AA4809F13C}"/>
              </a:ext>
            </a:extLst>
          </p:cNvPr>
          <p:cNvSpPr/>
          <p:nvPr/>
        </p:nvSpPr>
        <p:spPr>
          <a:xfrm>
            <a:off x="3373617" y="1938215"/>
            <a:ext cx="1374235" cy="458433"/>
          </a:xfrm>
          <a:prstGeom prst="roundRect">
            <a:avLst>
              <a:gd name="adj" fmla="val 50000"/>
            </a:avLst>
          </a:prstGeom>
          <a:solidFill>
            <a:srgbClr val="DC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$12.8 M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AD179F1C-3BDA-3644-969A-BF30B73138A3}"/>
              </a:ext>
            </a:extLst>
          </p:cNvPr>
          <p:cNvSpPr/>
          <p:nvPr/>
        </p:nvSpPr>
        <p:spPr>
          <a:xfrm rot="10800000">
            <a:off x="3959911" y="2396647"/>
            <a:ext cx="219545" cy="635855"/>
          </a:xfrm>
          <a:prstGeom prst="downArrow">
            <a:avLst>
              <a:gd name="adj1" fmla="val 18502"/>
              <a:gd name="adj2" fmla="val 12212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6363B0-0C48-D64C-95BD-407E04E9DBB3}"/>
              </a:ext>
            </a:extLst>
          </p:cNvPr>
          <p:cNvSpPr/>
          <p:nvPr/>
        </p:nvSpPr>
        <p:spPr>
          <a:xfrm>
            <a:off x="4128322" y="2600661"/>
            <a:ext cx="106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+8 points</a:t>
            </a:r>
          </a:p>
        </p:txBody>
      </p:sp>
    </p:spTree>
    <p:extLst>
      <p:ext uri="{BB962C8B-B14F-4D97-AF65-F5344CB8AC3E}">
        <p14:creationId xmlns:p14="http://schemas.microsoft.com/office/powerpoint/2010/main" val="24472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</TotalTime>
  <Words>695</Words>
  <Application>Microsoft Macintosh PowerPoint</Application>
  <PresentationFormat>On-screen Show (4:3)</PresentationFormat>
  <Paragraphs>288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Next Medium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Thiessen</dc:creator>
  <cp:lastModifiedBy>Bradley Thiessen</cp:lastModifiedBy>
  <cp:revision>77</cp:revision>
  <cp:lastPrinted>2018-02-28T21:43:19Z</cp:lastPrinted>
  <dcterms:created xsi:type="dcterms:W3CDTF">2018-02-28T18:03:59Z</dcterms:created>
  <dcterms:modified xsi:type="dcterms:W3CDTF">2018-03-02T20:04:10Z</dcterms:modified>
</cp:coreProperties>
</file>