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90" r:id="rId2"/>
    <p:sldId id="501" r:id="rId3"/>
    <p:sldId id="278" r:id="rId4"/>
    <p:sldId id="280" r:id="rId5"/>
    <p:sldId id="534" r:id="rId6"/>
    <p:sldId id="535" r:id="rId7"/>
    <p:sldId id="539" r:id="rId8"/>
    <p:sldId id="522" r:id="rId9"/>
    <p:sldId id="536" r:id="rId10"/>
    <p:sldId id="538" r:id="rId11"/>
    <p:sldId id="545" r:id="rId12"/>
    <p:sldId id="540" r:id="rId13"/>
    <p:sldId id="546" r:id="rId14"/>
    <p:sldId id="338" r:id="rId15"/>
    <p:sldId id="548" r:id="rId16"/>
    <p:sldId id="549" r:id="rId17"/>
    <p:sldId id="5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75"/>
    <a:srgbClr val="4BBFBB"/>
    <a:srgbClr val="567AA1"/>
    <a:srgbClr val="3D5A83"/>
    <a:srgbClr val="818182"/>
    <a:srgbClr val="4CC1BF"/>
    <a:srgbClr val="50CBC9"/>
    <a:srgbClr val="56D3D3"/>
    <a:srgbClr val="3294F9"/>
    <a:srgbClr val="58D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/>
    <p:restoredTop sz="84129"/>
  </p:normalViewPr>
  <p:slideViewPr>
    <p:cSldViewPr snapToGrid="0" snapToObjects="1" showGuides="1">
      <p:cViewPr varScale="1">
        <p:scale>
          <a:sx n="97" d="100"/>
          <a:sy n="97" d="100"/>
        </p:scale>
        <p:origin x="10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5" d="100"/>
          <a:sy n="165" d="100"/>
        </p:scale>
        <p:origin x="420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E&amp;G Expenditures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647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F9-B545-BCFA-2C6C58B201D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9-B545-BCFA-2C6C58B201D9}"/>
              </c:ext>
            </c:extLst>
          </c:dPt>
          <c:dLbls>
            <c:dLbl>
              <c:idx val="0"/>
              <c:layout>
                <c:manualLayout>
                  <c:x val="-3.1914370078740158E-3"/>
                  <c:y val="-4.2054623397230354E-3"/>
                </c:manualLayout>
              </c:layout>
              <c:tx>
                <c:rich>
                  <a:bodyPr/>
                  <a:lstStyle/>
                  <a:p>
                    <a:fld id="{07D28241-2151-1B49-A41A-F11EDA382ABC}" type="PERCENTAGE">
                      <a:rPr lang="en-US" sz="1800">
                        <a:solidFill>
                          <a:srgbClr val="26478E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CF9-B545-BCFA-2C6C58B201D9}"/>
                </c:ext>
              </c:extLst>
            </c:dLbl>
            <c:dLbl>
              <c:idx val="1"/>
              <c:layout>
                <c:manualLayout>
                  <c:x val="0.25375596702755904"/>
                  <c:y val="2.46795014345779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79289C-EC33-1D4C-8478-6066BBD97B1B}" type="PERCENTAGE">
                      <a:rPr lang="en-US" sz="4200"/>
                      <a:pPr>
                        <a:defRPr sz="2800"/>
                      </a:pPr>
                      <a:t>[PERCENTAGE]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3900098425194"/>
                      <c:h val="0.16764842718698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F9-B545-BCFA-2C6C58B201D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NCF</c:v>
                </c:pt>
                <c:pt idx="1">
                  <c:v>Other SUS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</c:v>
                </c:pt>
                <c:pt idx="1">
                  <c:v>99.16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9-B545-BCFA-2C6C58B201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5"/>
            <c:spPr>
              <a:solidFill>
                <a:srgbClr val="2647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0F-7A4E-AD81-194F6E77E180}"/>
              </c:ext>
            </c:extLst>
          </c:dPt>
          <c:dPt>
            <c:idx val="1"/>
            <c:bubble3D val="0"/>
            <c:explosion val="5"/>
            <c:spPr>
              <a:solidFill>
                <a:srgbClr val="4DCD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0F-7A4E-AD81-194F6E77E180}"/>
              </c:ext>
            </c:extLst>
          </c:dPt>
          <c:dPt>
            <c:idx val="2"/>
            <c:bubble3D val="0"/>
            <c:explosion val="5"/>
            <c:spPr>
              <a:solidFill>
                <a:srgbClr val="0B24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0F-7A4E-AD81-194F6E77E180}"/>
              </c:ext>
            </c:extLst>
          </c:dPt>
          <c:dPt>
            <c:idx val="3"/>
            <c:bubble3D val="0"/>
            <c:explosion val="5"/>
            <c:spPr>
              <a:solidFill>
                <a:srgbClr val="768EA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0F-7A4E-AD81-194F6E77E180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0F-7A4E-AD81-194F6E77E180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0F-7A4E-AD81-194F6E77E18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F-7A4E-AD81-194F6E77E180}"/>
                </c:ext>
              </c:extLst>
            </c:dLbl>
            <c:dLbl>
              <c:idx val="1"/>
              <c:layout>
                <c:manualLayout>
                  <c:x val="-6.9702571358267712E-2"/>
                  <c:y val="0.13066405446210294"/>
                </c:manualLayout>
              </c:layout>
              <c:tx>
                <c:rich>
                  <a:bodyPr/>
                  <a:lstStyle/>
                  <a:p>
                    <a:fld id="{E042245B-3C97-6641-A893-49C29ABCCF7B}" type="PERCENTAGE">
                      <a:rPr lang="en-US">
                        <a:solidFill>
                          <a:srgbClr val="FFFFFF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0F-7A4E-AD81-194F6E77E18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0A3490B-6D78-0B43-9426-708F5D158D5D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0F-7A4E-AD81-194F6E77E180}"/>
                </c:ext>
              </c:extLst>
            </c:dLbl>
            <c:dLbl>
              <c:idx val="3"/>
              <c:layout>
                <c:manualLayout>
                  <c:x val="-0.15468756151574803"/>
                  <c:y val="2.46795014345779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79289C-EC33-1D4C-8478-6066BBD97B1B}" type="PERCENTAGE">
                      <a:rPr lang="en-US" sz="2800">
                        <a:solidFill>
                          <a:schemeClr val="bg1"/>
                        </a:solidFill>
                      </a:rPr>
                      <a:pPr>
                        <a:defRPr sz="2800"/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3900098425194"/>
                      <c:h val="0.16764842718698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0F-7A4E-AD81-194F6E77E1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Education &amp; General</c:v>
                </c:pt>
                <c:pt idx="1">
                  <c:v>Auxiliaries</c:v>
                </c:pt>
                <c:pt idx="2">
                  <c:v>Local Funds</c:v>
                </c:pt>
                <c:pt idx="3">
                  <c:v>Contracts &amp; Grants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41054122</c:v>
                </c:pt>
                <c:pt idx="1">
                  <c:v>6879884</c:v>
                </c:pt>
                <c:pt idx="2">
                  <c:v>5620498</c:v>
                </c:pt>
                <c:pt idx="3">
                  <c:v>3582842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0F-7A4E-AD81-194F6E77E1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01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5"/>
            <c:spPr>
              <a:solidFill>
                <a:srgbClr val="2647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3-7846-86A3-F7437EF1EB41}"/>
              </c:ext>
            </c:extLst>
          </c:dPt>
          <c:dPt>
            <c:idx val="1"/>
            <c:bubble3D val="0"/>
            <c:explosion val="5"/>
            <c:spPr>
              <a:solidFill>
                <a:srgbClr val="4DCD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3-7846-86A3-F7437EF1EB41}"/>
              </c:ext>
            </c:extLst>
          </c:dPt>
          <c:dPt>
            <c:idx val="2"/>
            <c:bubble3D val="0"/>
            <c:explosion val="5"/>
            <c:spPr>
              <a:solidFill>
                <a:srgbClr val="0B24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E3-7846-86A3-F7437EF1EB41}"/>
              </c:ext>
            </c:extLst>
          </c:dPt>
          <c:dPt>
            <c:idx val="3"/>
            <c:bubble3D val="0"/>
            <c:explosion val="5"/>
            <c:spPr>
              <a:solidFill>
                <a:srgbClr val="768EA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E3-7846-86A3-F7437EF1EB41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E3-7846-86A3-F7437EF1EB41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E3-7846-86A3-F7437EF1EB4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3-7846-86A3-F7437EF1EB41}"/>
                </c:ext>
              </c:extLst>
            </c:dLbl>
            <c:dLbl>
              <c:idx val="1"/>
              <c:layout>
                <c:manualLayout>
                  <c:x val="-4.0015009842519746E-2"/>
                  <c:y val="0.10722655590387821"/>
                </c:manualLayout>
              </c:layout>
              <c:tx>
                <c:rich>
                  <a:bodyPr/>
                  <a:lstStyle/>
                  <a:p>
                    <a:fld id="{E042245B-3C97-6641-A893-49C29ABCCF7B}" type="PERCENTAGE">
                      <a:rPr lang="en-US">
                        <a:solidFill>
                          <a:srgbClr val="FFFFFF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E3-7846-86A3-F7437EF1EB41}"/>
                </c:ext>
              </c:extLst>
            </c:dLbl>
            <c:dLbl>
              <c:idx val="2"/>
              <c:layout>
                <c:manualLayout>
                  <c:x val="-0.11103617125984253"/>
                  <c:y val="2.7849284704153255E-2"/>
                </c:manualLayout>
              </c:layout>
              <c:tx>
                <c:rich>
                  <a:bodyPr/>
                  <a:lstStyle/>
                  <a:p>
                    <a:fld id="{20A3490B-6D78-0B43-9426-708F5D158D5D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E3-7846-86A3-F7437EF1EB41}"/>
                </c:ext>
              </c:extLst>
            </c:dLbl>
            <c:dLbl>
              <c:idx val="3"/>
              <c:layout>
                <c:manualLayout>
                  <c:x val="-0.10937506151574815"/>
                  <c:y val="-0.11015624322365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79289C-EC33-1D4C-8478-6066BBD97B1B}" type="PERCENTAGE">
                      <a:rPr lang="en-US" sz="2800">
                        <a:solidFill>
                          <a:schemeClr val="bg1"/>
                        </a:solidFill>
                      </a:rPr>
                      <a:pPr>
                        <a:defRPr sz="2800"/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28900098425195"/>
                      <c:h val="0.111398430647242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9E3-7846-86A3-F7437EF1EB41}"/>
                </c:ext>
              </c:extLst>
            </c:dLbl>
            <c:dLbl>
              <c:idx val="4"/>
              <c:layout>
                <c:manualLayout>
                  <c:x val="-1.4764886811023623E-2"/>
                  <c:y val="-7.3808558451737297E-2"/>
                </c:manualLayout>
              </c:layout>
              <c:tx>
                <c:rich>
                  <a:bodyPr/>
                  <a:lstStyle/>
                  <a:p>
                    <a:fld id="{AD1335AD-BF29-394C-9A88-784202973790}" type="PERCENTAGE">
                      <a:rPr lang="en-US" sz="260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9E3-7846-86A3-F7437EF1EB4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Instruction &amp; Research</c:v>
                </c:pt>
                <c:pt idx="1">
                  <c:v>Administrative Support</c:v>
                </c:pt>
                <c:pt idx="2">
                  <c:v>Physical Plant</c:v>
                </c:pt>
                <c:pt idx="3">
                  <c:v>Student Services</c:v>
                </c:pt>
                <c:pt idx="4">
                  <c:v>Library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15194387</c:v>
                </c:pt>
                <c:pt idx="1">
                  <c:v>7801731</c:v>
                </c:pt>
                <c:pt idx="2">
                  <c:v>5895213</c:v>
                </c:pt>
                <c:pt idx="3">
                  <c:v>5676487</c:v>
                </c:pt>
                <c:pt idx="4">
                  <c:v>1291568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E3-7846-86A3-F7437EF1EB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30DBC2-EF3B-7E41-A87F-751B5DA52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8A0C1-F329-6744-AA47-D8C6B8813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3BAC-8E9A-1141-B0A5-03B4F8439B4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C89C8-3004-3D40-93FE-5C36DAA4B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62A95-F643-954D-9AC1-8818C2A0BD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9E6B-61AF-9D4F-89B3-1C6D018F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9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4198-32C5-7043-8653-7443B9B232F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3DF8-F3B8-924D-A4C5-3F87C099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6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7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2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A2E1-FD8D-1B40-94E7-BE762B04ED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1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4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6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2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9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63DF8-F3B8-924D-A4C5-3F87C099BA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556C-FF77-EF4C-8DA3-DFA006ABE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98F78-A00A-D24A-95CE-4EBBD07BC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4EE87-A427-044C-959F-59E98B47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F5A7B-CF49-F441-8D57-EA5E5D60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467B-192F-5E41-9751-169DC740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ED5E-AA1B-C84E-93E1-5E87A7EB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EF7A0-4D53-984A-8855-C48A671A9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F8140-F7DC-C945-8BB4-26EA720A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AD20-CE21-D24C-ABB5-C01E9470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B99A0-0E01-8841-80E9-26A64F43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C26ED-6CFE-8342-80AF-81C033B34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FB8D9-10D6-444C-86F8-04CC137A5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D2F1A-0F38-2A43-8EAF-82725F65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9C90F-CE13-EB46-A711-67AF59D7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8921-D25E-7643-986C-EF4724B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90B3-C905-D44C-AF75-8D1C551D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20278-8C3A-804C-BD3F-33F8DFC9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531E-AC92-1540-8CBD-3D8ABFA1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044C-A23F-664D-B927-296D3320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33BB4-3DCF-9B42-BE44-8C671252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B1A5-3716-7F41-B65F-40F617FA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0EDB5-F5A4-A94F-B04C-8B643D04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0CBD-1AF3-424A-9D2E-80AABFC5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1DA3A-914A-FB49-8326-4D9905A3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EF3E-525B-114D-9C2A-83635DCB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F356-384A-644E-8075-7BFBB97E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92BE9-43EC-C349-B172-D1D91A2A3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05725-3AFF-3643-97F2-CF22D7E72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3C87F-3402-4040-BDA0-1B4BF3FF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80277-F0F5-124D-AB53-EE9B1913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C0450-0FB2-2946-A0C1-98A1F7E1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FD30-C332-9D4C-A28D-12293800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E3703-1DCC-304D-A5C7-E1A647F2F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F1DB2-AF33-6D4F-8297-5EB90C138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5EFFF-7C32-CE45-B23A-9D86A7300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7095A-D1DE-744F-A99D-93AF883AB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EE45A-9BD1-C040-830B-0D966C6F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512E7-8677-9040-93EF-03563A30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448A4-43DD-B144-A3A8-AF4F0BAE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A1E8-0367-824F-B934-CB041F6A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214CE-A3DD-9943-BCBC-34CF3041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CC652-E75B-C445-940D-D86DB29B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4850A-0519-4B47-9B1A-CDEFABDA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4F536-3347-9F4A-A017-36677370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A885C-F32C-3745-BDEB-8A89BCDC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7490C-4692-A043-A2DE-AC07B5D6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3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C9F5-CB06-C147-A13D-BCBDEA1A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9D1A-4CB1-2741-A7F1-BE828BB8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FD66A-BD3E-C74C-A19D-D5D9355EC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1F05E-97E8-6043-BE62-C4463DD9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F98B8-154D-BB4A-ADA0-637D81B7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F33C-911C-AA4C-8EBC-6AA77027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8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AE51-081E-B647-9946-20570AC9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3C84B-A892-D041-A293-FA595C5D9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B5AE7-E995-DD44-90B1-B37A98D9C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D6E2C-5882-184D-85BE-5BFCED93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A9BD4-22DD-A640-BC94-6A847746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0AD40-7686-AE45-9CA5-6B608A05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CF0F0-EF6C-F845-A23D-343AE0D2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A880-C3F9-AA4E-B7E1-D7BF127B7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84CBE-D91A-634C-9347-D7377FB98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BBA2-17B2-F949-9E9F-2D3D452B03E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C22B0-503D-2346-B588-1C92A0EE7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291F4-BC8B-0F47-8321-764AD9D56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94DD-67B3-1E44-9D7F-36991F54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0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924DF-DBF6-9540-833E-3AFCBE038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51EE31-5BA3-A045-A632-312C505EF999}"/>
              </a:ext>
            </a:extLst>
          </p:cNvPr>
          <p:cNvSpPr/>
          <p:nvPr/>
        </p:nvSpPr>
        <p:spPr>
          <a:xfrm>
            <a:off x="620243" y="993246"/>
            <a:ext cx="295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6350">
                  <a:noFill/>
                </a:ln>
                <a:solidFill>
                  <a:srgbClr val="274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Budget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1B617-BAA8-9D49-B3D9-91691FD6A0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80" y="193993"/>
            <a:ext cx="2707434" cy="7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86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AB789B-7868-F344-9215-50F8D67744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" y="1371600"/>
            <a:ext cx="8229600" cy="548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94B698-9053-634E-A9FD-6E848A81FDDF}"/>
              </a:ext>
            </a:extLst>
          </p:cNvPr>
          <p:cNvSpPr/>
          <p:nvPr/>
        </p:nvSpPr>
        <p:spPr>
          <a:xfrm>
            <a:off x="8239736" y="1351890"/>
            <a:ext cx="3793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5881AA"/>
                </a:solidFill>
              </a:rPr>
              <a:t>$156k per degree (18-19)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4F52F5-A61A-1B4C-8092-3DF6D90D72CD}"/>
              </a:ext>
            </a:extLst>
          </p:cNvPr>
          <p:cNvCxnSpPr>
            <a:cxnSpLocks/>
          </p:cNvCxnSpPr>
          <p:nvPr/>
        </p:nvCxnSpPr>
        <p:spPr>
          <a:xfrm flipH="1">
            <a:off x="7827264" y="1774086"/>
            <a:ext cx="420567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BD32EC3-7A3D-1A43-A93C-E62D2FBEDCAA}"/>
              </a:ext>
            </a:extLst>
          </p:cNvPr>
          <p:cNvSpPr/>
          <p:nvPr/>
        </p:nvSpPr>
        <p:spPr>
          <a:xfrm>
            <a:off x="8239736" y="2724912"/>
            <a:ext cx="3793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4BBFBB"/>
                </a:solidFill>
              </a:rPr>
              <a:t>$108k per degree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5B8779-664A-0A45-A92B-6EDEFC392169}"/>
              </a:ext>
            </a:extLst>
          </p:cNvPr>
          <p:cNvCxnSpPr>
            <a:cxnSpLocks/>
          </p:cNvCxnSpPr>
          <p:nvPr/>
        </p:nvCxnSpPr>
        <p:spPr>
          <a:xfrm flipH="1">
            <a:off x="7827264" y="3147108"/>
            <a:ext cx="420567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>
            <a:extLst>
              <a:ext uri="{FF2B5EF4-FFF2-40B4-BE49-F238E27FC236}">
                <a16:creationId xmlns:a16="http://schemas.microsoft.com/office/drawing/2014/main" id="{63AB655D-1980-3348-A6F6-84D90A5EA3B2}"/>
              </a:ext>
            </a:extLst>
          </p:cNvPr>
          <p:cNvSpPr/>
          <p:nvPr/>
        </p:nvSpPr>
        <p:spPr>
          <a:xfrm>
            <a:off x="8928835" y="1792224"/>
            <a:ext cx="2002536" cy="1024128"/>
          </a:xfrm>
          <a:prstGeom prst="downArrow">
            <a:avLst/>
          </a:prstGeom>
          <a:solidFill>
            <a:srgbClr val="58D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Growth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8EA190-9320-4049-B629-D5C6719E8A2F}"/>
              </a:ext>
            </a:extLst>
          </p:cNvPr>
          <p:cNvSpPr/>
          <p:nvPr/>
        </p:nvSpPr>
        <p:spPr>
          <a:xfrm>
            <a:off x="-143434" y="160475"/>
            <a:ext cx="5547538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FC069-73EA-F047-983D-64670360BA4E}"/>
              </a:ext>
            </a:extLst>
          </p:cNvPr>
          <p:cNvSpPr/>
          <p:nvPr/>
        </p:nvSpPr>
        <p:spPr>
          <a:xfrm>
            <a:off x="129405" y="160475"/>
            <a:ext cx="5750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E&amp;G Expenditures per degree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E00D2-5117-2D4E-A332-421651F0B248}"/>
              </a:ext>
            </a:extLst>
          </p:cNvPr>
          <p:cNvGrpSpPr/>
          <p:nvPr/>
        </p:nvGrpSpPr>
        <p:grpSpPr>
          <a:xfrm>
            <a:off x="6587440" y="133651"/>
            <a:ext cx="2765610" cy="6163071"/>
            <a:chOff x="6185104" y="133651"/>
            <a:chExt cx="2765610" cy="616307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EC1004-C3AB-4948-9A32-261AD170252B}"/>
                </a:ext>
              </a:extLst>
            </p:cNvPr>
            <p:cNvSpPr/>
            <p:nvPr/>
          </p:nvSpPr>
          <p:spPr>
            <a:xfrm>
              <a:off x="6186814" y="133651"/>
              <a:ext cx="27639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/>
                <a:t>Growth Funding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9220DF-6B3C-9B47-A840-B5C8A1F918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5104" y="615103"/>
              <a:ext cx="251113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D935989-3F72-2C44-9BC3-2144981506C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533" y="603895"/>
              <a:ext cx="0" cy="569282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8F06D0-66E5-BF4A-A3E6-C43C9C30BF35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6E4356-E3A5-A245-8688-237E2354C4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80" y="6163618"/>
            <a:ext cx="1828799" cy="5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8EA190-9320-4049-B629-D5C6719E8A2F}"/>
              </a:ext>
            </a:extLst>
          </p:cNvPr>
          <p:cNvSpPr/>
          <p:nvPr/>
        </p:nvSpPr>
        <p:spPr>
          <a:xfrm>
            <a:off x="2174789" y="2979510"/>
            <a:ext cx="7821827" cy="925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FC069-73EA-F047-983D-64670360BA4E}"/>
              </a:ext>
            </a:extLst>
          </p:cNvPr>
          <p:cNvSpPr/>
          <p:nvPr/>
        </p:nvSpPr>
        <p:spPr>
          <a:xfrm>
            <a:off x="0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26478E"/>
                </a:solidFill>
                <a:latin typeface="+mj-lt"/>
              </a:rPr>
              <a:t>Is New College worth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7C119-1AE4-6448-BF7D-AFF4DE14C2DF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16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AC0F006-2301-374E-B46C-66031F3C7C32}"/>
              </a:ext>
            </a:extLst>
          </p:cNvPr>
          <p:cNvSpPr/>
          <p:nvPr/>
        </p:nvSpPr>
        <p:spPr>
          <a:xfrm>
            <a:off x="-143434" y="160475"/>
            <a:ext cx="8958250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5DDDD4-7F02-914A-83A4-FA170FD3EC78}"/>
              </a:ext>
            </a:extLst>
          </p:cNvPr>
          <p:cNvSpPr/>
          <p:nvPr/>
        </p:nvSpPr>
        <p:spPr>
          <a:xfrm>
            <a:off x="129405" y="160475"/>
            <a:ext cx="9956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Expenditures per degree— Top Public Liberal Arts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27E5AE-8967-E740-9C51-0A1B81955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91741"/>
              </p:ext>
            </p:extLst>
          </p:nvPr>
        </p:nvGraphicFramePr>
        <p:xfrm>
          <a:off x="64008" y="1440792"/>
          <a:ext cx="12024360" cy="448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7488">
                  <a:extLst>
                    <a:ext uri="{9D8B030D-6E8A-4147-A177-3AD203B41FA5}">
                      <a16:colId xmlns:a16="http://schemas.microsoft.com/office/drawing/2014/main" val="2959807352"/>
                    </a:ext>
                  </a:extLst>
                </a:gridCol>
                <a:gridCol w="3822192">
                  <a:extLst>
                    <a:ext uri="{9D8B030D-6E8A-4147-A177-3AD203B41FA5}">
                      <a16:colId xmlns:a16="http://schemas.microsoft.com/office/drawing/2014/main" val="755582950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50170952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Core expenditures per degree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average from 2015-17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rgbClr val="FFFF00"/>
                          </a:solidFill>
                        </a:rPr>
                        <a:t>Administrative Support</a:t>
                      </a:r>
                    </a:p>
                    <a:p>
                      <a:pPr algn="r"/>
                      <a:r>
                        <a:rPr lang="en-US" sz="2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Expenditures per Degree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average from 2015-17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8202281"/>
                  </a:ext>
                </a:extLst>
              </a:tr>
              <a:tr h="766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Air Force, Military, Naval Academies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$407,568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$70,924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725917"/>
                  </a:ext>
                </a:extLst>
              </a:tr>
              <a:tr h="758952">
                <a:tc>
                  <a:txBody>
                    <a:bodyPr/>
                    <a:lstStyle/>
                    <a:p>
                      <a:r>
                        <a:rPr lang="en-US" sz="2600" dirty="0"/>
                        <a:t>Top 25 Private Liberal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$259,833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$52,728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004984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Ranked 26-50 Private Liberal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$206,613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$45,048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16428"/>
                  </a:ext>
                </a:extLst>
              </a:tr>
              <a:tr h="1159088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26478E"/>
                          </a:solidFill>
                        </a:rPr>
                        <a:t>                                 actual</a:t>
                      </a:r>
                    </a:p>
                    <a:p>
                      <a:endParaRPr lang="en-US" sz="800" dirty="0">
                        <a:solidFill>
                          <a:srgbClr val="26478E"/>
                        </a:solidFill>
                      </a:endParaRPr>
                    </a:p>
                    <a:p>
                      <a:r>
                        <a:rPr lang="en-US" sz="2600" dirty="0">
                          <a:solidFill>
                            <a:srgbClr val="26478E"/>
                          </a:solidFill>
                        </a:rPr>
                        <a:t>                                 at 1200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26478E"/>
                          </a:solidFill>
                        </a:rPr>
                        <a:t>$187,825</a:t>
                      </a:r>
                    </a:p>
                    <a:p>
                      <a:pPr algn="r"/>
                      <a:r>
                        <a:rPr lang="en-US" sz="3600" dirty="0">
                          <a:solidFill>
                            <a:srgbClr val="26478E"/>
                          </a:solidFill>
                        </a:rPr>
                        <a:t>$98,535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26478E"/>
                          </a:solidFill>
                        </a:rPr>
                        <a:t>$53,694</a:t>
                      </a:r>
                    </a:p>
                    <a:p>
                      <a:pPr algn="r"/>
                      <a:r>
                        <a:rPr lang="en-US" sz="3600" dirty="0">
                          <a:solidFill>
                            <a:srgbClr val="26478E"/>
                          </a:solidFill>
                        </a:rPr>
                        <a:t>$28,168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29601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775A8BEA-32F1-0B42-9EC1-B0E619124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7" y="4984692"/>
            <a:ext cx="2349986" cy="693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9FDB1D-081E-7245-AB32-D980A71CF310}"/>
              </a:ext>
            </a:extLst>
          </p:cNvPr>
          <p:cNvSpPr/>
          <p:nvPr/>
        </p:nvSpPr>
        <p:spPr>
          <a:xfrm>
            <a:off x="1413533" y="6259054"/>
            <a:ext cx="9325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IPEDS expenditures in Instruction, Research, Academic Support, Public Service, Student Support, Institutional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890E0-27C7-9446-8864-A6673FB15D1C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358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9D37C3-28E2-4A4D-A438-7D345019C6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70" y="3574934"/>
            <a:ext cx="4267200" cy="3200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BF4E7C-E475-CD4E-9465-A962BBC05B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206" y="97731"/>
            <a:ext cx="4268797" cy="31926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ADA3C5-1EE9-124C-8A18-B3E1ECE88F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206" y="3586626"/>
            <a:ext cx="4267201" cy="31887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6C4CB5-8159-B54E-A3A9-039AD1C1F4CD}"/>
              </a:ext>
            </a:extLst>
          </p:cNvPr>
          <p:cNvSpPr/>
          <p:nvPr/>
        </p:nvSpPr>
        <p:spPr>
          <a:xfrm>
            <a:off x="1722782" y="1067834"/>
            <a:ext cx="3821696" cy="394446"/>
          </a:xfrm>
          <a:prstGeom prst="rect">
            <a:avLst/>
          </a:prstGeom>
          <a:solidFill>
            <a:srgbClr val="F7BB4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9482D-B39B-EE43-925A-EF0E1852D636}"/>
              </a:ext>
            </a:extLst>
          </p:cNvPr>
          <p:cNvSpPr txBox="1"/>
          <p:nvPr/>
        </p:nvSpPr>
        <p:spPr>
          <a:xfrm>
            <a:off x="259980" y="612577"/>
            <a:ext cx="6096000" cy="2829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rgbClr val="26478E"/>
                </a:solidFill>
              </a:rPr>
              <a:t>#1 </a:t>
            </a:r>
            <a:r>
              <a:rPr lang="en-US" sz="3200" dirty="0">
                <a:solidFill>
                  <a:srgbClr val="26478E"/>
                </a:solidFill>
              </a:rPr>
              <a:t>— % earning </a:t>
            </a:r>
            <a:r>
              <a:rPr lang="en-US" sz="3200" b="1" dirty="0">
                <a:solidFill>
                  <a:srgbClr val="26478E"/>
                </a:solidFill>
              </a:rPr>
              <a:t>doctoral degrees</a:t>
            </a:r>
          </a:p>
          <a:p>
            <a:pPr>
              <a:lnSpc>
                <a:spcPts val="3200"/>
              </a:lnSpc>
            </a:pPr>
            <a:r>
              <a:rPr lang="en-US" sz="3200" b="1" dirty="0">
                <a:solidFill>
                  <a:srgbClr val="26478E"/>
                </a:solidFill>
              </a:rPr>
              <a:t>           in Science &amp; Engineering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rgbClr val="26478E"/>
                </a:solidFill>
              </a:rPr>
              <a:t>           among public universities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/>
                </a:solidFill>
              </a:rPr>
              <a:t>	  </a:t>
            </a:r>
            <a:r>
              <a:rPr lang="en-US" sz="1600" i="1" dirty="0">
                <a:solidFill>
                  <a:srgbClr val="26478E">
                    <a:alpha val="67000"/>
                  </a:srgbClr>
                </a:solidFill>
              </a:rPr>
              <a:t>- National Science Foundation data (2017)</a:t>
            </a:r>
            <a:endParaRPr lang="en-US" sz="3200" i="1" dirty="0">
              <a:solidFill>
                <a:srgbClr val="26478E">
                  <a:alpha val="67000"/>
                </a:srgbClr>
              </a:solidFill>
            </a:endParaRPr>
          </a:p>
          <a:p>
            <a:pPr>
              <a:lnSpc>
                <a:spcPts val="2200"/>
              </a:lnSpc>
            </a:pPr>
            <a:endParaRPr lang="en-US" sz="3200" b="1" dirty="0">
              <a:solidFill>
                <a:srgbClr val="26478E"/>
              </a:solidFill>
            </a:endParaRPr>
          </a:p>
          <a:p>
            <a:pPr>
              <a:lnSpc>
                <a:spcPts val="2200"/>
              </a:lnSpc>
            </a:pPr>
            <a:endParaRPr lang="en-US" sz="3200" b="1" dirty="0">
              <a:solidFill>
                <a:srgbClr val="26478E"/>
              </a:solidFill>
            </a:endParaRP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13% </a:t>
            </a:r>
            <a:r>
              <a:rPr lang="en-US" sz="3200" dirty="0">
                <a:solidFill>
                  <a:srgbClr val="26478E"/>
                </a:solidFill>
              </a:rPr>
              <a:t>of </a:t>
            </a:r>
            <a:r>
              <a:rPr lang="en-US" sz="3200" b="1" dirty="0">
                <a:solidFill>
                  <a:srgbClr val="26478E"/>
                </a:solidFill>
              </a:rPr>
              <a:t>all </a:t>
            </a:r>
            <a:r>
              <a:rPr lang="en-US" sz="3200" b="1" dirty="0" err="1">
                <a:solidFill>
                  <a:srgbClr val="26478E"/>
                </a:solidFill>
              </a:rPr>
              <a:t>Fulbrights</a:t>
            </a:r>
            <a:r>
              <a:rPr lang="en-US" sz="3200" b="1" dirty="0">
                <a:solidFill>
                  <a:srgbClr val="26478E"/>
                </a:solidFill>
              </a:rPr>
              <a:t> in the SUS</a:t>
            </a:r>
          </a:p>
          <a:p>
            <a:pPr>
              <a:lnSpc>
                <a:spcPts val="2800"/>
              </a:lnSpc>
            </a:pPr>
            <a:r>
              <a:rPr lang="en-US" sz="3200" b="1" dirty="0">
                <a:solidFill>
                  <a:srgbClr val="26478E"/>
                </a:solidFill>
              </a:rPr>
              <a:t>         </a:t>
            </a:r>
            <a:r>
              <a:rPr lang="en-US" sz="3200" dirty="0">
                <a:solidFill>
                  <a:srgbClr val="26478E"/>
                </a:solidFill>
              </a:rPr>
              <a:t>since 2001</a:t>
            </a:r>
            <a:endParaRPr lang="en-US" sz="3200" b="1" dirty="0">
              <a:solidFill>
                <a:srgbClr val="26478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1036D-682E-D849-84B0-17F8E9275565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514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461E3-6BF8-294B-9676-9939FC52B2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967" y="6055481"/>
            <a:ext cx="2060075" cy="6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E91160-94C7-F448-B3DE-772FDDC5C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8" y="228600"/>
            <a:ext cx="9144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763AB-BF44-9C44-9233-C5B8BCA6AB6D}"/>
              </a:ext>
            </a:extLst>
          </p:cNvPr>
          <p:cNvSpPr/>
          <p:nvPr/>
        </p:nvSpPr>
        <p:spPr>
          <a:xfrm>
            <a:off x="941300" y="375628"/>
            <a:ext cx="401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26478E"/>
                </a:solidFill>
                <a:latin typeface="+mj-lt"/>
              </a:rPr>
              <a:t>Headcount Enrollment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C3854-32EB-0245-8025-7CD03610179E}"/>
              </a:ext>
            </a:extLst>
          </p:cNvPr>
          <p:cNvSpPr/>
          <p:nvPr/>
        </p:nvSpPr>
        <p:spPr>
          <a:xfrm>
            <a:off x="2529811" y="868071"/>
            <a:ext cx="840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6478E"/>
                </a:solidFill>
              </a:rPr>
              <a:t>SUS</a:t>
            </a: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D91C07-EF37-1744-B97B-6B0DB5073B41}"/>
              </a:ext>
            </a:extLst>
          </p:cNvPr>
          <p:cNvGrpSpPr/>
          <p:nvPr/>
        </p:nvGrpSpPr>
        <p:grpSpPr>
          <a:xfrm>
            <a:off x="9448800" y="3473996"/>
            <a:ext cx="2599760" cy="462114"/>
            <a:chOff x="9448800" y="3473996"/>
            <a:chExt cx="2599760" cy="46211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D2E8F2-264D-5B45-9CA7-910A3E5A9F9F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711388"/>
              <a:ext cx="502024" cy="0"/>
            </a:xfrm>
            <a:prstGeom prst="line">
              <a:avLst/>
            </a:prstGeom>
            <a:ln w="38100">
              <a:solidFill>
                <a:srgbClr val="2748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3D7541-307C-654F-9675-7F32BF735AA1}"/>
                </a:ext>
              </a:extLst>
            </p:cNvPr>
            <p:cNvSpPr/>
            <p:nvPr/>
          </p:nvSpPr>
          <p:spPr>
            <a:xfrm>
              <a:off x="9986678" y="3473996"/>
              <a:ext cx="2061882" cy="4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>
                  <a:solidFill>
                    <a:srgbClr val="26478E"/>
                  </a:solidFill>
                  <a:latin typeface="+mj-lt"/>
                </a:rPr>
                <a:t>SUS </a:t>
              </a:r>
              <a:r>
                <a:rPr lang="en-US" sz="2400" b="1" dirty="0" err="1">
                  <a:solidFill>
                    <a:srgbClr val="26478E"/>
                  </a:solidFill>
                  <a:latin typeface="+mj-lt"/>
                </a:rPr>
                <a:t>avg</a:t>
              </a:r>
              <a:r>
                <a:rPr lang="en-US" sz="2400" b="1" dirty="0">
                  <a:solidFill>
                    <a:srgbClr val="26478E"/>
                  </a:solidFill>
                  <a:latin typeface="+mj-lt"/>
                </a:rPr>
                <a:t> &gt; 31k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06F0684-C8C7-3549-BE46-CABC2F742269}"/>
              </a:ext>
            </a:extLst>
          </p:cNvPr>
          <p:cNvSpPr/>
          <p:nvPr/>
        </p:nvSpPr>
        <p:spPr>
          <a:xfrm>
            <a:off x="9950824" y="396791"/>
            <a:ext cx="1666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26478E"/>
                </a:solidFill>
                <a:latin typeface="+mj-lt"/>
              </a:rPr>
              <a:t>Fall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E2545-C98A-4949-95DB-3A16F8727CE0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2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D61ADA-72BB-3E4A-A1D6-D4E029B518D2}"/>
              </a:ext>
            </a:extLst>
          </p:cNvPr>
          <p:cNvSpPr/>
          <p:nvPr/>
        </p:nvSpPr>
        <p:spPr>
          <a:xfrm>
            <a:off x="941300" y="868071"/>
            <a:ext cx="4007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6478E"/>
                </a:solidFill>
              </a:rPr>
              <a:t>Top 50 Liberal Arts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7B682-4B7E-9949-A5E4-915F8F1B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8" y="228600"/>
            <a:ext cx="9144000" cy="619012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D91C07-EF37-1744-B97B-6B0DB5073B41}"/>
              </a:ext>
            </a:extLst>
          </p:cNvPr>
          <p:cNvGrpSpPr/>
          <p:nvPr/>
        </p:nvGrpSpPr>
        <p:grpSpPr>
          <a:xfrm>
            <a:off x="9448800" y="3473996"/>
            <a:ext cx="2599760" cy="462114"/>
            <a:chOff x="9448800" y="3473996"/>
            <a:chExt cx="2599760" cy="46211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D2E8F2-264D-5B45-9CA7-910A3E5A9F9F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711388"/>
              <a:ext cx="502024" cy="0"/>
            </a:xfrm>
            <a:prstGeom prst="line">
              <a:avLst/>
            </a:prstGeom>
            <a:ln w="38100">
              <a:solidFill>
                <a:srgbClr val="2748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3D7541-307C-654F-9675-7F32BF735AA1}"/>
                </a:ext>
              </a:extLst>
            </p:cNvPr>
            <p:cNvSpPr/>
            <p:nvPr/>
          </p:nvSpPr>
          <p:spPr>
            <a:xfrm>
              <a:off x="9986678" y="3473996"/>
              <a:ext cx="2061882" cy="4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>
                  <a:solidFill>
                    <a:srgbClr val="26478E"/>
                  </a:solidFill>
                  <a:latin typeface="+mj-lt"/>
                </a:rPr>
                <a:t>SUS </a:t>
              </a:r>
              <a:r>
                <a:rPr lang="en-US" sz="2400" b="1" dirty="0" err="1">
                  <a:solidFill>
                    <a:srgbClr val="26478E"/>
                  </a:solidFill>
                  <a:latin typeface="+mj-lt"/>
                </a:rPr>
                <a:t>avg</a:t>
              </a:r>
              <a:r>
                <a:rPr lang="en-US" sz="2400" b="1" dirty="0">
                  <a:solidFill>
                    <a:srgbClr val="26478E"/>
                  </a:solidFill>
                  <a:latin typeface="+mj-lt"/>
                </a:rPr>
                <a:t> &gt; 31k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E40B6-F0F0-1E4D-982B-5C74DD247BE4}"/>
              </a:ext>
            </a:extLst>
          </p:cNvPr>
          <p:cNvGrpSpPr/>
          <p:nvPr/>
        </p:nvGrpSpPr>
        <p:grpSpPr>
          <a:xfrm>
            <a:off x="9448800" y="5911563"/>
            <a:ext cx="2599760" cy="462114"/>
            <a:chOff x="9448800" y="5911563"/>
            <a:chExt cx="2599760" cy="46211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1C71B1-E874-EA46-86D1-069499070EED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6148955"/>
              <a:ext cx="502024" cy="0"/>
            </a:xfrm>
            <a:prstGeom prst="line">
              <a:avLst/>
            </a:prstGeom>
            <a:ln w="38100">
              <a:solidFill>
                <a:srgbClr val="2748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75FCF5-BDBF-C44A-AB5F-79E395EC29DB}"/>
                </a:ext>
              </a:extLst>
            </p:cNvPr>
            <p:cNvSpPr/>
            <p:nvPr/>
          </p:nvSpPr>
          <p:spPr>
            <a:xfrm>
              <a:off x="9986678" y="5911563"/>
              <a:ext cx="2061882" cy="4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err="1">
                  <a:solidFill>
                    <a:srgbClr val="26478E"/>
                  </a:solidFill>
                  <a:latin typeface="+mj-lt"/>
                </a:rPr>
                <a:t>avg</a:t>
              </a:r>
              <a:r>
                <a:rPr lang="en-US" sz="2400" b="1" dirty="0">
                  <a:solidFill>
                    <a:srgbClr val="26478E"/>
                  </a:solidFill>
                  <a:latin typeface="+mj-lt"/>
                </a:rPr>
                <a:t> = 2,142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F76506-7F89-4845-9A92-048EC57C63E1}"/>
              </a:ext>
            </a:extLst>
          </p:cNvPr>
          <p:cNvGrpSpPr/>
          <p:nvPr/>
        </p:nvGrpSpPr>
        <p:grpSpPr>
          <a:xfrm>
            <a:off x="1073036" y="6309084"/>
            <a:ext cx="2480712" cy="584775"/>
            <a:chOff x="1073036" y="6309084"/>
            <a:chExt cx="2480712" cy="5847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0AB307-CBD0-4243-8909-1965BEFD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036" y="6386019"/>
              <a:ext cx="1446975" cy="4271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BCDEC0-589D-F746-9BFD-6E7D84751EAE}"/>
                </a:ext>
              </a:extLst>
            </p:cNvPr>
            <p:cNvSpPr/>
            <p:nvPr/>
          </p:nvSpPr>
          <p:spPr>
            <a:xfrm>
              <a:off x="2366683" y="6309084"/>
              <a:ext cx="1187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6478E"/>
                  </a:solidFill>
                </a:rPr>
                <a:t>837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06F0684-C8C7-3549-BE46-CABC2F742269}"/>
              </a:ext>
            </a:extLst>
          </p:cNvPr>
          <p:cNvSpPr/>
          <p:nvPr/>
        </p:nvSpPr>
        <p:spPr>
          <a:xfrm>
            <a:off x="9950824" y="396791"/>
            <a:ext cx="1666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26478E"/>
                </a:solidFill>
                <a:latin typeface="+mj-lt"/>
              </a:rPr>
              <a:t>Fall 2018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A5ACAE-49DB-0A47-94CA-0FFC8A83E8D1}"/>
              </a:ext>
            </a:extLst>
          </p:cNvPr>
          <p:cNvSpPr/>
          <p:nvPr/>
        </p:nvSpPr>
        <p:spPr>
          <a:xfrm>
            <a:off x="1025674" y="496651"/>
            <a:ext cx="65085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6478E"/>
                </a:solidFill>
              </a:rPr>
              <a:t>Headcount Enrollment </a:t>
            </a:r>
          </a:p>
          <a:p>
            <a:pPr algn="ctr"/>
            <a:r>
              <a:rPr lang="en-US" sz="3200" dirty="0">
                <a:solidFill>
                  <a:srgbClr val="26478E"/>
                </a:solidFill>
              </a:rPr>
              <a:t>Top 50 Liberal Arts &amp; Sciences Schools</a:t>
            </a:r>
          </a:p>
          <a:p>
            <a:pPr algn="ctr"/>
            <a:r>
              <a:rPr lang="en-US" sz="3200" dirty="0">
                <a:solidFill>
                  <a:srgbClr val="26478E"/>
                </a:solidFill>
              </a:rPr>
              <a:t>Compared to SUS average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837C6D-DE05-E040-B9A2-C8B6E6493B86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859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E0FD8-D36E-9C4D-88EF-DC1E63148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4" y="246530"/>
            <a:ext cx="9144000" cy="6172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763AB-BF44-9C44-9233-C5B8BCA6AB6D}"/>
              </a:ext>
            </a:extLst>
          </p:cNvPr>
          <p:cNvSpPr/>
          <p:nvPr/>
        </p:nvSpPr>
        <p:spPr>
          <a:xfrm>
            <a:off x="1025671" y="496651"/>
            <a:ext cx="65085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6478E"/>
                </a:solidFill>
              </a:rPr>
              <a:t>Top 50 Liberal Arts &amp; Sciences Schools</a:t>
            </a:r>
          </a:p>
          <a:p>
            <a:pPr algn="ctr"/>
            <a:r>
              <a:rPr lang="en-US" sz="3200" dirty="0">
                <a:solidFill>
                  <a:srgbClr val="26478E"/>
                </a:solidFill>
              </a:rPr>
              <a:t>by Headcount Enrollment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055BB1-1A8F-B94F-9461-981A96B7ED1A}"/>
              </a:ext>
            </a:extLst>
          </p:cNvPr>
          <p:cNvCxnSpPr>
            <a:cxnSpLocks/>
          </p:cNvCxnSpPr>
          <p:nvPr/>
        </p:nvCxnSpPr>
        <p:spPr>
          <a:xfrm flipH="1">
            <a:off x="1013012" y="3415553"/>
            <a:ext cx="367554" cy="2366682"/>
          </a:xfrm>
          <a:prstGeom prst="straightConnector1">
            <a:avLst/>
          </a:prstGeom>
          <a:ln w="19050">
            <a:solidFill>
              <a:srgbClr val="1645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5F5A84-4685-D049-B7D6-BEE4EF599B57}"/>
              </a:ext>
            </a:extLst>
          </p:cNvPr>
          <p:cNvGrpSpPr/>
          <p:nvPr/>
        </p:nvGrpSpPr>
        <p:grpSpPr>
          <a:xfrm>
            <a:off x="2402538" y="2505448"/>
            <a:ext cx="1918448" cy="1042946"/>
            <a:chOff x="2519081" y="1608978"/>
            <a:chExt cx="1918448" cy="1042946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70C217A-CC6E-B14C-8BB4-F94C467B315B}"/>
                </a:ext>
              </a:extLst>
            </p:cNvPr>
            <p:cNvSpPr/>
            <p:nvPr/>
          </p:nvSpPr>
          <p:spPr>
            <a:xfrm>
              <a:off x="2519081" y="1608978"/>
              <a:ext cx="1918448" cy="96389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492EF51-51AB-6B4C-8FBE-61C9F1F83081}"/>
                </a:ext>
              </a:extLst>
            </p:cNvPr>
            <p:cNvGrpSpPr/>
            <p:nvPr/>
          </p:nvGrpSpPr>
          <p:grpSpPr>
            <a:xfrm>
              <a:off x="2603754" y="1643658"/>
              <a:ext cx="1768129" cy="1008266"/>
              <a:chOff x="2603754" y="1643658"/>
              <a:chExt cx="1768129" cy="100826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D61ADA-72BB-3E4A-A1D6-D4E029B518D2}"/>
                  </a:ext>
                </a:extLst>
              </p:cNvPr>
              <p:cNvSpPr/>
              <p:nvPr/>
            </p:nvSpPr>
            <p:spPr>
              <a:xfrm>
                <a:off x="2603754" y="2067149"/>
                <a:ext cx="176812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A63035"/>
                    </a:solidFill>
                  </a:rPr>
                  <a:t>1,291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B576F9A-2934-7C46-B761-8688FF6F18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03755" y="1643658"/>
                <a:ext cx="1768128" cy="454084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C5FEA-0018-7641-BE0F-62281CE1C9ED}"/>
              </a:ext>
            </a:extLst>
          </p:cNvPr>
          <p:cNvGrpSpPr/>
          <p:nvPr/>
        </p:nvGrpSpPr>
        <p:grpSpPr>
          <a:xfrm>
            <a:off x="1008034" y="2020309"/>
            <a:ext cx="986118" cy="1501191"/>
            <a:chOff x="1057835" y="1514066"/>
            <a:chExt cx="986118" cy="150119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165F26F-BBFB-8A41-BAEC-DDB78A4AB05B}"/>
                </a:ext>
              </a:extLst>
            </p:cNvPr>
            <p:cNvSpPr/>
            <p:nvPr/>
          </p:nvSpPr>
          <p:spPr>
            <a:xfrm>
              <a:off x="1057835" y="1514066"/>
              <a:ext cx="986118" cy="143532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B9A9BD-BD6F-754F-8738-BE54450893AD}"/>
                </a:ext>
              </a:extLst>
            </p:cNvPr>
            <p:cNvGrpSpPr/>
            <p:nvPr/>
          </p:nvGrpSpPr>
          <p:grpSpPr>
            <a:xfrm>
              <a:off x="1100682" y="1594020"/>
              <a:ext cx="898448" cy="1421237"/>
              <a:chOff x="1208258" y="1643657"/>
              <a:chExt cx="898448" cy="142123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2B7FDA6-3C51-B449-AC55-8462BA03E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8258" y="1643657"/>
                <a:ext cx="898448" cy="898448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BD5E6F-509A-9E42-80B2-AB2852091144}"/>
                  </a:ext>
                </a:extLst>
              </p:cNvPr>
              <p:cNvSpPr/>
              <p:nvPr/>
            </p:nvSpPr>
            <p:spPr>
              <a:xfrm>
                <a:off x="1208258" y="2480119"/>
                <a:ext cx="8984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16459E"/>
                    </a:solidFill>
                  </a:rPr>
                  <a:t>412</a:t>
                </a:r>
              </a:p>
            </p:txBody>
          </p:sp>
        </p:grp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D3133F-33DD-9448-B2A4-3A9B97888BB8}"/>
              </a:ext>
            </a:extLst>
          </p:cNvPr>
          <p:cNvCxnSpPr>
            <a:cxnSpLocks/>
          </p:cNvCxnSpPr>
          <p:nvPr/>
        </p:nvCxnSpPr>
        <p:spPr>
          <a:xfrm flipH="1">
            <a:off x="1873331" y="3442447"/>
            <a:ext cx="555519" cy="1174376"/>
          </a:xfrm>
          <a:prstGeom prst="straightConnector1">
            <a:avLst/>
          </a:prstGeom>
          <a:ln w="19050">
            <a:solidFill>
              <a:srgbClr val="A630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3E625EF-90E9-9F46-9EC2-43570CCEF6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36" y="6386019"/>
            <a:ext cx="1446975" cy="42715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3893CEE-3D26-B04A-BB5F-DD43A248390A}"/>
              </a:ext>
            </a:extLst>
          </p:cNvPr>
          <p:cNvSpPr/>
          <p:nvPr/>
        </p:nvSpPr>
        <p:spPr>
          <a:xfrm>
            <a:off x="2366683" y="6309084"/>
            <a:ext cx="1187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6478E"/>
                </a:solidFill>
              </a:rPr>
              <a:t>837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53148-DF96-034F-9E00-512C564EFF1B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013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D05310-6EFA-654A-9F63-22860AAD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9" y="0"/>
            <a:ext cx="5108842" cy="4929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6A99FB-5D59-7D4F-B1A7-9F2E1B22E95E}"/>
              </a:ext>
            </a:extLst>
          </p:cNvPr>
          <p:cNvSpPr/>
          <p:nvPr/>
        </p:nvSpPr>
        <p:spPr>
          <a:xfrm>
            <a:off x="5531225" y="0"/>
            <a:ext cx="6660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B267F1-4456-C940-B02B-04D65B7F19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87" y="2613407"/>
            <a:ext cx="3027277" cy="8936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261FB0-A578-1E46-8129-879B74134AC0}"/>
              </a:ext>
            </a:extLst>
          </p:cNvPr>
          <p:cNvSpPr txBox="1"/>
          <p:nvPr/>
        </p:nvSpPr>
        <p:spPr>
          <a:xfrm>
            <a:off x="5916706" y="250511"/>
            <a:ext cx="6264661" cy="637636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#3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Public Liberal Arts College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>
                    <a:alpha val="80000"/>
                  </a:srgbClr>
                </a:solidFill>
                <a:latin typeface="+mj-lt"/>
              </a:rPr>
              <a:t>	- Washington Monthly (2019)</a:t>
            </a:r>
          </a:p>
          <a:p>
            <a:endParaRPr lang="en-US" sz="2400" i="1" dirty="0">
              <a:solidFill>
                <a:srgbClr val="26478E">
                  <a:alpha val="67000"/>
                </a:srgbClr>
              </a:solidFill>
            </a:endParaRP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#6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Public Liberal Arts College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>
                    <a:alpha val="80000"/>
                  </a:srgbClr>
                </a:solidFill>
                <a:latin typeface="+mj-lt"/>
              </a:rPr>
              <a:t>	- U.S. News &amp; World Report (2019)</a:t>
            </a:r>
          </a:p>
          <a:p>
            <a:endParaRPr lang="en-US" sz="2400" i="1" dirty="0">
              <a:solidFill>
                <a:srgbClr val="26478E">
                  <a:alpha val="67000"/>
                </a:srgbClr>
              </a:solidFill>
            </a:endParaRP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Top 10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Best Buy Public College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>
                    <a:alpha val="80000"/>
                  </a:srgbClr>
                </a:solidFill>
                <a:latin typeface="+mj-lt"/>
              </a:rPr>
              <a:t>	- Fiske Guide to Colleges (2019)</a:t>
            </a:r>
          </a:p>
          <a:p>
            <a:endParaRPr lang="en-US" sz="2400" i="1" dirty="0">
              <a:solidFill>
                <a:srgbClr val="26478E">
                  <a:alpha val="67000"/>
                </a:srgbClr>
              </a:solidFill>
            </a:endParaRP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#23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Best Value in Higher Education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>
                    <a:alpha val="80000"/>
                  </a:srgbClr>
                </a:solidFill>
                <a:latin typeface="+mj-lt"/>
              </a:rPr>
              <a:t>	- Kiplinger’s Personal Finance (2019)</a:t>
            </a:r>
          </a:p>
          <a:p>
            <a:endParaRPr lang="en-US" sz="2400" i="1" dirty="0">
              <a:solidFill>
                <a:srgbClr val="26478E">
                  <a:alpha val="67000"/>
                </a:srgbClr>
              </a:solidFill>
            </a:endParaRP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#35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Most Innovative School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>
                    <a:alpha val="80000"/>
                  </a:srgbClr>
                </a:solidFill>
                <a:latin typeface="+mj-lt"/>
              </a:rPr>
              <a:t>	- U.S. News &amp; World Report (2019)</a:t>
            </a:r>
          </a:p>
          <a:p>
            <a:endParaRPr lang="en-US" sz="2400" i="1" dirty="0">
              <a:solidFill>
                <a:srgbClr val="26478E">
                  <a:alpha val="67000"/>
                </a:srgbClr>
              </a:solidFill>
            </a:endParaRP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#47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Best Value Public College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>
                    <a:alpha val="80000"/>
                  </a:srgbClr>
                </a:solidFill>
                <a:latin typeface="+mj-lt"/>
              </a:rPr>
              <a:t>	- Forbes (2019)</a:t>
            </a:r>
          </a:p>
          <a:p>
            <a:endParaRPr lang="en-US" sz="2400" b="1" i="1" dirty="0">
              <a:solidFill>
                <a:srgbClr val="26478E">
                  <a:alpha val="67000"/>
                </a:srgbClr>
              </a:solidFill>
            </a:endParaRP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26478E"/>
                </a:solidFill>
              </a:rPr>
              <a:t>Top 50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Colleges that Create Futures</a:t>
            </a:r>
          </a:p>
          <a:p>
            <a:pPr>
              <a:lnSpc>
                <a:spcPts val="2200"/>
              </a:lnSpc>
            </a:pPr>
            <a:r>
              <a:rPr lang="en-US" sz="1600" i="1" dirty="0">
                <a:solidFill>
                  <a:srgbClr val="26478E">
                    <a:alpha val="80000"/>
                  </a:srgbClr>
                </a:solidFill>
                <a:latin typeface="+mj-lt"/>
              </a:rPr>
              <a:t>	- Princeton Review (2019)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8A7A03-91A7-B14E-98DB-CC93A3BEA7A1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0AD500-EF34-BE45-9C71-3D5154D8CA1A}"/>
              </a:ext>
            </a:extLst>
          </p:cNvPr>
          <p:cNvGrpSpPr/>
          <p:nvPr/>
        </p:nvGrpSpPr>
        <p:grpSpPr>
          <a:xfrm>
            <a:off x="167820" y="4838525"/>
            <a:ext cx="5214228" cy="1754326"/>
            <a:chOff x="167820" y="2551837"/>
            <a:chExt cx="5214228" cy="17543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035C8-9583-5840-B7C7-D475E9C0DBB5}"/>
                </a:ext>
              </a:extLst>
            </p:cNvPr>
            <p:cNvSpPr/>
            <p:nvPr/>
          </p:nvSpPr>
          <p:spPr>
            <a:xfrm>
              <a:off x="167820" y="2551837"/>
              <a:ext cx="5214228" cy="1754326"/>
            </a:xfrm>
            <a:prstGeom prst="rect">
              <a:avLst/>
            </a:prstGeom>
            <a:solidFill>
              <a:srgbClr val="F7BB4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357DD6-267A-DE47-A252-4CE47447C653}"/>
                </a:ext>
              </a:extLst>
            </p:cNvPr>
            <p:cNvSpPr txBox="1"/>
            <p:nvPr/>
          </p:nvSpPr>
          <p:spPr>
            <a:xfrm>
              <a:off x="167820" y="2551837"/>
              <a:ext cx="52142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26478E"/>
                  </a:solidFill>
                </a:rPr>
                <a:t>Top 6</a:t>
              </a:r>
            </a:p>
            <a:p>
              <a:pPr algn="ctr"/>
              <a:r>
                <a:rPr lang="en-US" sz="3600" dirty="0">
                  <a:solidFill>
                    <a:srgbClr val="26478E"/>
                  </a:solidFill>
                </a:rPr>
                <a:t>Public Liberal Arts College</a:t>
              </a:r>
            </a:p>
            <a:p>
              <a:pPr algn="ctr"/>
              <a:r>
                <a:rPr lang="en-US" sz="3600" b="1" dirty="0">
                  <a:solidFill>
                    <a:srgbClr val="26478E"/>
                  </a:solidFill>
                </a:rPr>
                <a:t>15 consecutive years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C8387DF-C540-A044-B8C0-48B67213D158}"/>
              </a:ext>
            </a:extLst>
          </p:cNvPr>
          <p:cNvSpPr txBox="1"/>
          <p:nvPr/>
        </p:nvSpPr>
        <p:spPr>
          <a:xfrm>
            <a:off x="3599864" y="2657789"/>
            <a:ext cx="879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961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2FB0176-BBB3-B74D-99D9-6B530701F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313566"/>
              </p:ext>
            </p:extLst>
          </p:nvPr>
        </p:nvGraphicFramePr>
        <p:xfrm>
          <a:off x="2032000" y="15713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8EE4D79-4BF3-DE4D-98A0-23D6422682EB}"/>
              </a:ext>
            </a:extLst>
          </p:cNvPr>
          <p:cNvSpPr/>
          <p:nvPr/>
        </p:nvSpPr>
        <p:spPr>
          <a:xfrm>
            <a:off x="3184433" y="205299"/>
            <a:ext cx="582313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26478E"/>
                </a:solidFill>
                <a:latin typeface="+mj-lt"/>
              </a:rPr>
              <a:t>SUS</a:t>
            </a:r>
          </a:p>
          <a:p>
            <a:pPr algn="ctr"/>
            <a:r>
              <a:rPr lang="en-US" sz="3200" b="1" dirty="0">
                <a:solidFill>
                  <a:srgbClr val="26478E"/>
                </a:solidFill>
                <a:latin typeface="+mj-lt"/>
              </a:rPr>
              <a:t>Education &amp; General Expenditures</a:t>
            </a:r>
          </a:p>
          <a:p>
            <a:pPr algn="ctr"/>
            <a:r>
              <a:rPr lang="en-US" sz="3200" b="1" dirty="0">
                <a:solidFill>
                  <a:srgbClr val="26478E"/>
                </a:solidFill>
                <a:latin typeface="+mj-lt"/>
              </a:rPr>
              <a:t>2018-19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C9ABE-F144-0749-A2E2-888A82DB4C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561" y="4010709"/>
            <a:ext cx="1828799" cy="539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AC6EBB-F6D9-6B43-9D7C-57655DFFE845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0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04CEF4D-F5A2-564B-85EE-CF04721326DC}"/>
              </a:ext>
            </a:extLst>
          </p:cNvPr>
          <p:cNvSpPr/>
          <p:nvPr/>
        </p:nvSpPr>
        <p:spPr>
          <a:xfrm>
            <a:off x="-143435" y="160475"/>
            <a:ext cx="4916157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4365E8-598E-4F46-BB38-97C6044A0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80" y="6163618"/>
            <a:ext cx="1828799" cy="5398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D9B4FC-68B0-3C4E-81ED-4EB9C7BBE4B7}"/>
              </a:ext>
            </a:extLst>
          </p:cNvPr>
          <p:cNvSpPr/>
          <p:nvPr/>
        </p:nvSpPr>
        <p:spPr>
          <a:xfrm>
            <a:off x="129405" y="160475"/>
            <a:ext cx="4332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2019-20 Funding sources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C4DB23-DF52-B343-8BA9-1B75EC396886}"/>
              </a:ext>
            </a:extLst>
          </p:cNvPr>
          <p:cNvGrpSpPr/>
          <p:nvPr/>
        </p:nvGrpSpPr>
        <p:grpSpPr>
          <a:xfrm>
            <a:off x="129405" y="890622"/>
            <a:ext cx="12094554" cy="5996906"/>
            <a:chOff x="129405" y="890622"/>
            <a:chExt cx="12094554" cy="59969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96448B-82FC-5F4B-BAA4-0AFF7427DD25}"/>
                </a:ext>
              </a:extLst>
            </p:cNvPr>
            <p:cNvGrpSpPr/>
            <p:nvPr/>
          </p:nvGrpSpPr>
          <p:grpSpPr>
            <a:xfrm>
              <a:off x="129405" y="890622"/>
              <a:ext cx="12094554" cy="5996906"/>
              <a:chOff x="129405" y="795709"/>
              <a:chExt cx="12094554" cy="5996906"/>
            </a:xfrm>
          </p:grpSpPr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B68CD834-831E-B442-A40B-1472C6E6D4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74967811"/>
                  </p:ext>
                </p:extLst>
              </p:nvPr>
            </p:nvGraphicFramePr>
            <p:xfrm>
              <a:off x="2130611" y="1373948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154837-259C-834F-839D-9A392F15C4A5}"/>
                  </a:ext>
                </a:extLst>
              </p:cNvPr>
              <p:cNvSpPr/>
              <p:nvPr/>
            </p:nvSpPr>
            <p:spPr>
              <a:xfrm>
                <a:off x="4277581" y="4710782"/>
                <a:ext cx="8947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FFFF"/>
                    </a:solidFill>
                  </a:rPr>
                  <a:t>65%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EDAF9A7-E856-414C-BEB4-12885E5BE345}"/>
                  </a:ext>
                </a:extLst>
              </p:cNvPr>
              <p:cNvSpPr/>
              <p:nvPr/>
            </p:nvSpPr>
            <p:spPr>
              <a:xfrm>
                <a:off x="129405" y="4665594"/>
                <a:ext cx="3783105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26478E"/>
                    </a:solidFill>
                  </a:rPr>
                  <a:t>Education &amp; General</a:t>
                </a:r>
              </a:p>
              <a:p>
                <a:pPr algn="ctr"/>
                <a:r>
                  <a:rPr lang="en-US" dirty="0">
                    <a:solidFill>
                      <a:srgbClr val="26478E"/>
                    </a:solidFill>
                  </a:rPr>
                  <a:t>(General Revenue, Lottery)</a:t>
                </a:r>
              </a:p>
              <a:p>
                <a:pPr algn="ctr"/>
                <a:r>
                  <a:rPr lang="en-US" sz="3200" dirty="0">
                    <a:solidFill>
                      <a:srgbClr val="26478E"/>
                    </a:solidFill>
                    <a:latin typeface="+mj-lt"/>
                  </a:rPr>
                  <a:t>$</a:t>
                </a:r>
                <a:r>
                  <a:rPr lang="en-US" sz="3200" dirty="0">
                    <a:solidFill>
                      <a:srgbClr val="26478E"/>
                    </a:solidFill>
                  </a:rPr>
                  <a:t>37.0 </a:t>
                </a:r>
                <a:r>
                  <a:rPr lang="en-US" sz="3200" dirty="0">
                    <a:solidFill>
                      <a:srgbClr val="26478E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97BE7A-6468-D74E-899F-B8E90D890E6F}"/>
                  </a:ext>
                </a:extLst>
              </p:cNvPr>
              <p:cNvSpPr/>
              <p:nvPr/>
            </p:nvSpPr>
            <p:spPr>
              <a:xfrm>
                <a:off x="6616277" y="841814"/>
                <a:ext cx="222552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3C9E97"/>
                    </a:solidFill>
                  </a:rPr>
                  <a:t>Auxiliaries</a:t>
                </a:r>
              </a:p>
              <a:p>
                <a:pPr algn="ctr"/>
                <a:r>
                  <a:rPr lang="en-US" sz="3200" dirty="0">
                    <a:solidFill>
                      <a:srgbClr val="3C9E97"/>
                    </a:solidFill>
                    <a:latin typeface="+mj-lt"/>
                  </a:rPr>
                  <a:t>$</a:t>
                </a:r>
                <a:r>
                  <a:rPr lang="en-US" sz="3200" dirty="0">
                    <a:solidFill>
                      <a:srgbClr val="3C9E97"/>
                    </a:solidFill>
                  </a:rPr>
                  <a:t>6.9 </a:t>
                </a:r>
                <a:r>
                  <a:rPr lang="en-US" sz="3200" dirty="0">
                    <a:solidFill>
                      <a:srgbClr val="3C9E97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2CE5AA-A283-1448-BB75-BBFF0833272E}"/>
                  </a:ext>
                </a:extLst>
              </p:cNvPr>
              <p:cNvSpPr/>
              <p:nvPr/>
            </p:nvSpPr>
            <p:spPr>
              <a:xfrm>
                <a:off x="7362164" y="2200920"/>
                <a:ext cx="378310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B2445"/>
                    </a:solidFill>
                  </a:rPr>
                  <a:t>Local Funds</a:t>
                </a:r>
              </a:p>
              <a:p>
                <a:pPr algn="ctr"/>
                <a:r>
                  <a:rPr lang="en-US" sz="3200" dirty="0">
                    <a:solidFill>
                      <a:srgbClr val="0B2445"/>
                    </a:solidFill>
                    <a:latin typeface="+mj-lt"/>
                  </a:rPr>
                  <a:t>$</a:t>
                </a:r>
                <a:r>
                  <a:rPr lang="en-US" sz="3200" dirty="0">
                    <a:solidFill>
                      <a:srgbClr val="0B2445"/>
                    </a:solidFill>
                  </a:rPr>
                  <a:t>5.6 </a:t>
                </a:r>
                <a:r>
                  <a:rPr lang="en-US" sz="3200" dirty="0">
                    <a:solidFill>
                      <a:srgbClr val="0B2445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0A23DA-D4FA-DF4A-95E6-A6BF08219B9F}"/>
                  </a:ext>
                </a:extLst>
              </p:cNvPr>
              <p:cNvSpPr/>
              <p:nvPr/>
            </p:nvSpPr>
            <p:spPr>
              <a:xfrm>
                <a:off x="8440854" y="3560026"/>
                <a:ext cx="378310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6B8196"/>
                    </a:solidFill>
                  </a:rPr>
                  <a:t>Contracts &amp; Grants</a:t>
                </a:r>
              </a:p>
              <a:p>
                <a:pPr algn="ctr"/>
                <a:r>
                  <a:rPr lang="en-US" sz="3200" dirty="0">
                    <a:solidFill>
                      <a:srgbClr val="6B8196"/>
                    </a:solidFill>
                    <a:latin typeface="+mj-lt"/>
                  </a:rPr>
                  <a:t>$</a:t>
                </a:r>
                <a:r>
                  <a:rPr lang="en-US" sz="3200" dirty="0">
                    <a:solidFill>
                      <a:srgbClr val="6B8196"/>
                    </a:solidFill>
                  </a:rPr>
                  <a:t>3.6 </a:t>
                </a:r>
                <a:r>
                  <a:rPr lang="en-US" sz="3200" dirty="0">
                    <a:solidFill>
                      <a:srgbClr val="6B8196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F235C8-7F84-3046-8558-132CD7A73485}"/>
                  </a:ext>
                </a:extLst>
              </p:cNvPr>
              <p:cNvSpPr/>
              <p:nvPr/>
            </p:nvSpPr>
            <p:spPr>
              <a:xfrm>
                <a:off x="2786469" y="795709"/>
                <a:ext cx="327233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3200" dirty="0">
                    <a:pattFill prst="pct80">
                      <a:fgClr>
                        <a:srgbClr val="26478E"/>
                      </a:fgClr>
                      <a:bgClr>
                        <a:schemeClr val="bg1"/>
                      </a:bgClr>
                    </a:pattFill>
                  </a:rPr>
                  <a:t>E&amp;G </a:t>
                </a:r>
                <a:r>
                  <a:rPr lang="en-US" dirty="0">
                    <a:pattFill prst="pct80">
                      <a:fgClr>
                        <a:srgbClr val="26478E"/>
                      </a:fgClr>
                      <a:bgClr>
                        <a:schemeClr val="bg1"/>
                      </a:bgClr>
                    </a:pattFill>
                  </a:rPr>
                  <a:t>(Tuition &amp; Fees)</a:t>
                </a:r>
              </a:p>
              <a:p>
                <a:pPr algn="r"/>
                <a:r>
                  <a:rPr lang="en-US" sz="3200" dirty="0">
                    <a:pattFill prst="pct80">
                      <a:fgClr>
                        <a:srgbClr val="26478E"/>
                      </a:fgClr>
                      <a:bgClr>
                        <a:schemeClr val="bg1"/>
                      </a:bgClr>
                    </a:pattFill>
                    <a:latin typeface="+mj-lt"/>
                  </a:rPr>
                  <a:t>$</a:t>
                </a:r>
                <a:r>
                  <a:rPr lang="en-US" sz="3200" dirty="0">
                    <a:pattFill prst="pct80">
                      <a:fgClr>
                        <a:srgbClr val="26478E"/>
                      </a:fgClr>
                      <a:bgClr>
                        <a:schemeClr val="bg1"/>
                      </a:bgClr>
                    </a:pattFill>
                  </a:rPr>
                  <a:t>4.0 </a:t>
                </a:r>
                <a:r>
                  <a:rPr lang="en-US" sz="3200" dirty="0">
                    <a:pattFill prst="pct80">
                      <a:fgClr>
                        <a:srgbClr val="26478E"/>
                      </a:fgClr>
                      <a:bgClr>
                        <a:schemeClr val="bg1"/>
                      </a:bgClr>
                    </a:pattFill>
                    <a:latin typeface="+mj-lt"/>
                  </a:rPr>
                  <a:t>M</a:t>
                </a:r>
              </a:p>
            </p:txBody>
          </p:sp>
        </p:grpSp>
        <p:sp>
          <p:nvSpPr>
            <p:cNvPr id="19" name="Pie 18">
              <a:extLst>
                <a:ext uri="{FF2B5EF4-FFF2-40B4-BE49-F238E27FC236}">
                  <a16:creationId xmlns:a16="http://schemas.microsoft.com/office/drawing/2014/main" id="{4B1BDDA2-8A02-504A-8F11-327ACB21E46C}"/>
                </a:ext>
              </a:extLst>
            </p:cNvPr>
            <p:cNvSpPr/>
            <p:nvPr/>
          </p:nvSpPr>
          <p:spPr>
            <a:xfrm rot="15508897">
              <a:off x="3856114" y="2427990"/>
              <a:ext cx="4477180" cy="3602281"/>
            </a:xfrm>
            <a:prstGeom prst="pie">
              <a:avLst>
                <a:gd name="adj1" fmla="val 20823302"/>
                <a:gd name="adj2" fmla="val 705417"/>
              </a:avLst>
            </a:prstGeom>
            <a:pattFill prst="pct75">
              <a:fgClr>
                <a:srgbClr val="24478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A9A609-8A0A-8E4B-8B2D-396180BE7D14}"/>
                </a:ext>
              </a:extLst>
            </p:cNvPr>
            <p:cNvSpPr/>
            <p:nvPr/>
          </p:nvSpPr>
          <p:spPr>
            <a:xfrm>
              <a:off x="5428041" y="2117761"/>
              <a:ext cx="6832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7%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5E715C-513F-C941-B7BE-A5BFF40D6247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334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FAE803-B0D8-F84D-8C5C-C0F89F91E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3" y="1371600"/>
            <a:ext cx="8229600" cy="54864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2171FF-0878-B74E-ABD8-FFA1D97200EC}"/>
              </a:ext>
            </a:extLst>
          </p:cNvPr>
          <p:cNvSpPr/>
          <p:nvPr/>
        </p:nvSpPr>
        <p:spPr>
          <a:xfrm>
            <a:off x="-143434" y="160475"/>
            <a:ext cx="5190922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88953-6453-D34A-9B43-AC01F119D3A8}"/>
              </a:ext>
            </a:extLst>
          </p:cNvPr>
          <p:cNvSpPr/>
          <p:nvPr/>
        </p:nvSpPr>
        <p:spPr>
          <a:xfrm>
            <a:off x="129405" y="160475"/>
            <a:ext cx="4872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E&amp;G Appropriations per FTE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30C55-E895-4D4B-9E66-14937D70D58E}"/>
              </a:ext>
            </a:extLst>
          </p:cNvPr>
          <p:cNvSpPr/>
          <p:nvPr/>
        </p:nvSpPr>
        <p:spPr>
          <a:xfrm>
            <a:off x="2438169" y="5104276"/>
            <a:ext cx="2609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– 0.4% per year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1F858F-F044-4049-8D3F-9DFC724656F3}"/>
              </a:ext>
            </a:extLst>
          </p:cNvPr>
          <p:cNvCxnSpPr>
            <a:cxnSpLocks/>
          </p:cNvCxnSpPr>
          <p:nvPr/>
        </p:nvCxnSpPr>
        <p:spPr>
          <a:xfrm flipH="1">
            <a:off x="1290858" y="5335108"/>
            <a:ext cx="1141446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675280-488E-454A-B046-B0E87A9DC3D6}"/>
              </a:ext>
            </a:extLst>
          </p:cNvPr>
          <p:cNvCxnSpPr>
            <a:cxnSpLocks/>
          </p:cNvCxnSpPr>
          <p:nvPr/>
        </p:nvCxnSpPr>
        <p:spPr>
          <a:xfrm>
            <a:off x="5047488" y="5335108"/>
            <a:ext cx="114185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7C88A-91B3-B248-A838-F2F7D99C638E}"/>
              </a:ext>
            </a:extLst>
          </p:cNvPr>
          <p:cNvSpPr/>
          <p:nvPr/>
        </p:nvSpPr>
        <p:spPr>
          <a:xfrm>
            <a:off x="8203721" y="5073498"/>
            <a:ext cx="41234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5881AA"/>
                </a:solidFill>
              </a:rPr>
              <a:t>Other E&amp;G Appropriations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3E6508-BE8D-5F45-A1B1-A68B3EE8304A}"/>
              </a:ext>
            </a:extLst>
          </p:cNvPr>
          <p:cNvSpPr/>
          <p:nvPr/>
        </p:nvSpPr>
        <p:spPr>
          <a:xfrm>
            <a:off x="8182667" y="1955070"/>
            <a:ext cx="2287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2F5881"/>
                </a:solidFill>
              </a:rPr>
              <a:t>Tuition &amp; Fees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AF5391-A898-AB4C-8964-3F8C283E0553}"/>
              </a:ext>
            </a:extLst>
          </p:cNvPr>
          <p:cNvCxnSpPr>
            <a:cxnSpLocks/>
          </p:cNvCxnSpPr>
          <p:nvPr/>
        </p:nvCxnSpPr>
        <p:spPr>
          <a:xfrm flipH="1">
            <a:off x="6234717" y="5328977"/>
            <a:ext cx="275811" cy="0"/>
          </a:xfrm>
          <a:prstGeom prst="straightConnector1">
            <a:avLst/>
          </a:prstGeom>
          <a:ln w="44450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FD59A8-DEBE-0B4A-94AA-17D8DAAFE002}"/>
              </a:ext>
            </a:extLst>
          </p:cNvPr>
          <p:cNvCxnSpPr>
            <a:cxnSpLocks/>
          </p:cNvCxnSpPr>
          <p:nvPr/>
        </p:nvCxnSpPr>
        <p:spPr>
          <a:xfrm>
            <a:off x="7571232" y="5323182"/>
            <a:ext cx="271731" cy="0"/>
          </a:xfrm>
          <a:prstGeom prst="straightConnector1">
            <a:avLst/>
          </a:prstGeom>
          <a:ln w="44450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5C9D6-8ECB-4D4E-9078-CFC2BC4BCC1C}"/>
              </a:ext>
            </a:extLst>
          </p:cNvPr>
          <p:cNvSpPr/>
          <p:nvPr/>
        </p:nvSpPr>
        <p:spPr>
          <a:xfrm>
            <a:off x="6427315" y="4967531"/>
            <a:ext cx="1221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+$17,510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per FTE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55DDF2-00FB-544B-895C-F831768D92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80" y="6163618"/>
            <a:ext cx="1828799" cy="5398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0018C5E-2AA7-7545-BB22-3A883E417149}"/>
              </a:ext>
            </a:extLst>
          </p:cNvPr>
          <p:cNvGrpSpPr/>
          <p:nvPr/>
        </p:nvGrpSpPr>
        <p:grpSpPr>
          <a:xfrm>
            <a:off x="6185104" y="133651"/>
            <a:ext cx="2765610" cy="6163071"/>
            <a:chOff x="6185104" y="133651"/>
            <a:chExt cx="2765610" cy="61630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0B0C0C-2180-6F44-A956-4AD275A8194F}"/>
                </a:ext>
              </a:extLst>
            </p:cNvPr>
            <p:cNvSpPr/>
            <p:nvPr/>
          </p:nvSpPr>
          <p:spPr>
            <a:xfrm>
              <a:off x="6186814" y="133651"/>
              <a:ext cx="27639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/>
                <a:t>Growth Funding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8964D2-7D96-6B4E-A03F-48190425CB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5104" y="615103"/>
              <a:ext cx="251113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EFFAA1-7A97-704B-9876-9AF676DB57EF}"/>
                </a:ext>
              </a:extLst>
            </p:cNvPr>
            <p:cNvCxnSpPr>
              <a:cxnSpLocks/>
            </p:cNvCxnSpPr>
            <p:nvPr/>
          </p:nvCxnSpPr>
          <p:spPr>
            <a:xfrm>
              <a:off x="6204533" y="603895"/>
              <a:ext cx="0" cy="569282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B0FEE4-50DB-8543-93D1-B8B4AE19109F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92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5D0A81-6D11-0944-8997-2DAC1DEDF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3" y="1371600"/>
            <a:ext cx="8229600" cy="548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130C55-E895-4D4B-9E66-14937D70D58E}"/>
              </a:ext>
            </a:extLst>
          </p:cNvPr>
          <p:cNvSpPr/>
          <p:nvPr/>
        </p:nvSpPr>
        <p:spPr>
          <a:xfrm>
            <a:off x="2742638" y="4903554"/>
            <a:ext cx="2609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E&amp;G Appropriations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(less tuition)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7C88A-91B3-B248-A838-F2F7D99C638E}"/>
              </a:ext>
            </a:extLst>
          </p:cNvPr>
          <p:cNvSpPr/>
          <p:nvPr/>
        </p:nvSpPr>
        <p:spPr>
          <a:xfrm>
            <a:off x="8239736" y="2055978"/>
            <a:ext cx="3793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5881AA"/>
                </a:solidFill>
              </a:rPr>
              <a:t>$37,968 per FTE (2019-20)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7DDFA4-008B-4641-A74A-89F5BC5AF8EE}"/>
              </a:ext>
            </a:extLst>
          </p:cNvPr>
          <p:cNvCxnSpPr>
            <a:cxnSpLocks/>
          </p:cNvCxnSpPr>
          <p:nvPr/>
        </p:nvCxnSpPr>
        <p:spPr>
          <a:xfrm flipH="1">
            <a:off x="7827264" y="2478174"/>
            <a:ext cx="420567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0865608-66FE-4A4F-809F-A19001922084}"/>
              </a:ext>
            </a:extLst>
          </p:cNvPr>
          <p:cNvSpPr/>
          <p:nvPr/>
        </p:nvSpPr>
        <p:spPr>
          <a:xfrm>
            <a:off x="8239736" y="3557016"/>
            <a:ext cx="3793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4CC1BF"/>
                </a:solidFill>
              </a:rPr>
              <a:t>$23,500 per FTE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053467-5D4A-324E-AFD1-765E57213DB4}"/>
              </a:ext>
            </a:extLst>
          </p:cNvPr>
          <p:cNvCxnSpPr>
            <a:cxnSpLocks/>
          </p:cNvCxnSpPr>
          <p:nvPr/>
        </p:nvCxnSpPr>
        <p:spPr>
          <a:xfrm flipH="1">
            <a:off x="7827264" y="3979212"/>
            <a:ext cx="420567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>
            <a:extLst>
              <a:ext uri="{FF2B5EF4-FFF2-40B4-BE49-F238E27FC236}">
                <a16:creationId xmlns:a16="http://schemas.microsoft.com/office/drawing/2014/main" id="{E7E5FC8E-B633-2A40-B562-D11B2A618644}"/>
              </a:ext>
            </a:extLst>
          </p:cNvPr>
          <p:cNvSpPr/>
          <p:nvPr/>
        </p:nvSpPr>
        <p:spPr>
          <a:xfrm>
            <a:off x="8928835" y="2501115"/>
            <a:ext cx="2002536" cy="1153879"/>
          </a:xfrm>
          <a:prstGeom prst="downArrow">
            <a:avLst/>
          </a:prstGeom>
          <a:solidFill>
            <a:srgbClr val="58D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Growth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1E2888-3684-A042-A8F0-E564150024C4}"/>
              </a:ext>
            </a:extLst>
          </p:cNvPr>
          <p:cNvSpPr/>
          <p:nvPr/>
        </p:nvSpPr>
        <p:spPr>
          <a:xfrm>
            <a:off x="-143434" y="160475"/>
            <a:ext cx="5190922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E0DC91-2DF9-FA4C-A3F8-24F6E142E7AF}"/>
              </a:ext>
            </a:extLst>
          </p:cNvPr>
          <p:cNvSpPr/>
          <p:nvPr/>
        </p:nvSpPr>
        <p:spPr>
          <a:xfrm>
            <a:off x="129405" y="160475"/>
            <a:ext cx="4872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E&amp;G Appropriations per FTE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B590F1-9C83-414D-BEF7-ABD1C3A2F235}"/>
              </a:ext>
            </a:extLst>
          </p:cNvPr>
          <p:cNvGrpSpPr/>
          <p:nvPr/>
        </p:nvGrpSpPr>
        <p:grpSpPr>
          <a:xfrm>
            <a:off x="6185104" y="133651"/>
            <a:ext cx="2765610" cy="6163071"/>
            <a:chOff x="6185104" y="133651"/>
            <a:chExt cx="2765610" cy="61630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F9E8F1-3E35-DC48-BA60-8D7800B07F17}"/>
                </a:ext>
              </a:extLst>
            </p:cNvPr>
            <p:cNvSpPr/>
            <p:nvPr/>
          </p:nvSpPr>
          <p:spPr>
            <a:xfrm>
              <a:off x="6186814" y="133651"/>
              <a:ext cx="27639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/>
                <a:t>Growth Funding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334EB4-AEF3-6F44-959A-147FE3CE2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5104" y="615103"/>
              <a:ext cx="251113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19D584-3F00-2140-82F7-849DDE683271}"/>
                </a:ext>
              </a:extLst>
            </p:cNvPr>
            <p:cNvCxnSpPr>
              <a:cxnSpLocks/>
            </p:cNvCxnSpPr>
            <p:nvPr/>
          </p:nvCxnSpPr>
          <p:spPr>
            <a:xfrm>
              <a:off x="6204533" y="603895"/>
              <a:ext cx="0" cy="569282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79F54C8-02F0-CA44-A98D-7581E78665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80" y="6163618"/>
            <a:ext cx="1828799" cy="5398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775EFD-D861-364F-ABF1-EEC3945056CD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089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AC0F006-2301-374E-B46C-66031F3C7C32}"/>
              </a:ext>
            </a:extLst>
          </p:cNvPr>
          <p:cNvSpPr/>
          <p:nvPr/>
        </p:nvSpPr>
        <p:spPr>
          <a:xfrm>
            <a:off x="-143434" y="160475"/>
            <a:ext cx="8958250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5DDDD4-7F02-914A-83A4-FA170FD3EC78}"/>
              </a:ext>
            </a:extLst>
          </p:cNvPr>
          <p:cNvSpPr/>
          <p:nvPr/>
        </p:nvSpPr>
        <p:spPr>
          <a:xfrm>
            <a:off x="129405" y="160475"/>
            <a:ext cx="9956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General Revenue per FTE — Top Public Liberal Arts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27E5AE-8967-E740-9C51-0A1B81955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58499"/>
              </p:ext>
            </p:extLst>
          </p:nvPr>
        </p:nvGraphicFramePr>
        <p:xfrm>
          <a:off x="2468880" y="1197864"/>
          <a:ext cx="7159752" cy="49347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9312">
                  <a:extLst>
                    <a:ext uri="{9D8B030D-6E8A-4147-A177-3AD203B41FA5}">
                      <a16:colId xmlns:a16="http://schemas.microsoft.com/office/drawing/2014/main" val="2959807352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755582950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General Revenue per FTE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average from 2008-17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rgbClr val="FFC000"/>
                          </a:solidFill>
                        </a:rPr>
                        <a:t>(does not include tuition + fees)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8202281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600" dirty="0"/>
                        <a:t>U.S. Air Force Academy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$117,277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725917"/>
                  </a:ext>
                </a:extLst>
              </a:tr>
              <a:tr h="758952">
                <a:tc>
                  <a:txBody>
                    <a:bodyPr/>
                    <a:lstStyle/>
                    <a:p>
                      <a:r>
                        <a:rPr lang="en-US" sz="2600" dirty="0"/>
                        <a:t>U.S. Military Academy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$86,680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004984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U.S. Naval Academy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$84,177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1642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600" dirty="0"/>
                        <a:t>Virginia Military Institute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$22,766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889490"/>
                  </a:ext>
                </a:extLst>
              </a:tr>
              <a:tr h="938784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26478E"/>
                          </a:solidFill>
                        </a:rPr>
                        <a:t>$18,636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29601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775A8BEA-32F1-0B42-9EC1-B0E619124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44" y="5286444"/>
            <a:ext cx="2526433" cy="7458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DB3619-A609-F148-8F0D-5686CFDD0827}"/>
              </a:ext>
            </a:extLst>
          </p:cNvPr>
          <p:cNvSpPr/>
          <p:nvPr/>
        </p:nvSpPr>
        <p:spPr>
          <a:xfrm>
            <a:off x="3531400" y="6371582"/>
            <a:ext cx="513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Most recently available IPEDS data (2016-17)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0023E-2EC7-7942-A9DC-7F50418933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80" y="6163618"/>
            <a:ext cx="1828799" cy="539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649431-C974-F447-B2AD-BD43C86E3A26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563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2171FF-0878-B74E-ABD8-FFA1D97200EC}"/>
              </a:ext>
            </a:extLst>
          </p:cNvPr>
          <p:cNvSpPr/>
          <p:nvPr/>
        </p:nvSpPr>
        <p:spPr>
          <a:xfrm>
            <a:off x="-143435" y="160475"/>
            <a:ext cx="5038618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88953-6453-D34A-9B43-AC01F119D3A8}"/>
              </a:ext>
            </a:extLst>
          </p:cNvPr>
          <p:cNvSpPr/>
          <p:nvPr/>
        </p:nvSpPr>
        <p:spPr>
          <a:xfrm>
            <a:off x="129405" y="160475"/>
            <a:ext cx="4633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2018-19 E&amp;G Expenditures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8B02EC-1F22-8548-88CD-25D4E78EF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358453"/>
              </p:ext>
            </p:extLst>
          </p:nvPr>
        </p:nvGraphicFramePr>
        <p:xfrm>
          <a:off x="2130611" y="7742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E4D66CC-404C-6F42-BADC-B267B178CBAD}"/>
              </a:ext>
            </a:extLst>
          </p:cNvPr>
          <p:cNvSpPr/>
          <p:nvPr/>
        </p:nvSpPr>
        <p:spPr>
          <a:xfrm>
            <a:off x="4000386" y="3498954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42%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D410B-2916-7246-AA46-9C75C74C57D0}"/>
              </a:ext>
            </a:extLst>
          </p:cNvPr>
          <p:cNvSpPr/>
          <p:nvPr/>
        </p:nvSpPr>
        <p:spPr>
          <a:xfrm>
            <a:off x="-51759" y="3910638"/>
            <a:ext cx="4123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6478E"/>
                </a:solidFill>
              </a:rPr>
              <a:t>Instruction &amp; Research</a:t>
            </a:r>
          </a:p>
          <a:p>
            <a:pPr algn="ctr"/>
            <a:r>
              <a:rPr lang="en-US" sz="3200" dirty="0">
                <a:solidFill>
                  <a:srgbClr val="26478E"/>
                </a:solidFill>
                <a:latin typeface="+mj-lt"/>
              </a:rPr>
              <a:t>$</a:t>
            </a:r>
            <a:r>
              <a:rPr lang="en-US" sz="3200" dirty="0">
                <a:solidFill>
                  <a:srgbClr val="26478E"/>
                </a:solidFill>
              </a:rPr>
              <a:t>15.2 </a:t>
            </a:r>
            <a:r>
              <a:rPr lang="en-US" sz="3200" dirty="0">
                <a:solidFill>
                  <a:srgbClr val="26478E"/>
                </a:solidFill>
                <a:latin typeface="+mj-lt"/>
              </a:rPr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D8613D-ED38-D94E-B634-5D1DB8C8B28F}"/>
              </a:ext>
            </a:extLst>
          </p:cNvPr>
          <p:cNvSpPr/>
          <p:nvPr/>
        </p:nvSpPr>
        <p:spPr>
          <a:xfrm>
            <a:off x="5120528" y="67618"/>
            <a:ext cx="448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C9E97"/>
                </a:solidFill>
              </a:rPr>
              <a:t>Administrative Support</a:t>
            </a:r>
          </a:p>
          <a:p>
            <a:pPr algn="ctr"/>
            <a:r>
              <a:rPr lang="en-US" sz="3200" dirty="0">
                <a:solidFill>
                  <a:srgbClr val="3C9E97"/>
                </a:solidFill>
                <a:latin typeface="+mj-lt"/>
              </a:rPr>
              <a:t>$</a:t>
            </a:r>
            <a:r>
              <a:rPr lang="en-US" sz="3200" dirty="0">
                <a:solidFill>
                  <a:srgbClr val="3C9E97"/>
                </a:solidFill>
              </a:rPr>
              <a:t>7.8 </a:t>
            </a:r>
            <a:r>
              <a:rPr lang="en-US" sz="3200" dirty="0">
                <a:solidFill>
                  <a:srgbClr val="3C9E97"/>
                </a:solidFill>
                <a:latin typeface="+mj-lt"/>
              </a:rPr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7B8CDD-584C-FC45-B9E7-B3BC33552A0F}"/>
              </a:ext>
            </a:extLst>
          </p:cNvPr>
          <p:cNvSpPr/>
          <p:nvPr/>
        </p:nvSpPr>
        <p:spPr>
          <a:xfrm>
            <a:off x="7862496" y="2735121"/>
            <a:ext cx="3783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B2445"/>
                </a:solidFill>
              </a:rPr>
              <a:t>Physical Plant</a:t>
            </a:r>
          </a:p>
          <a:p>
            <a:pPr algn="ctr"/>
            <a:r>
              <a:rPr lang="en-US" sz="3200" dirty="0">
                <a:solidFill>
                  <a:srgbClr val="0B2445"/>
                </a:solidFill>
                <a:latin typeface="+mj-lt"/>
              </a:rPr>
              <a:t>$</a:t>
            </a:r>
            <a:r>
              <a:rPr lang="en-US" sz="3200" dirty="0">
                <a:solidFill>
                  <a:srgbClr val="0B2445"/>
                </a:solidFill>
              </a:rPr>
              <a:t>5.9 </a:t>
            </a:r>
            <a:r>
              <a:rPr lang="en-US" sz="3200" dirty="0">
                <a:solidFill>
                  <a:srgbClr val="0B2445"/>
                </a:solidFill>
                <a:latin typeface="+mj-lt"/>
              </a:rPr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AFC32-39D2-9043-AF9D-8724534584AA}"/>
              </a:ext>
            </a:extLst>
          </p:cNvPr>
          <p:cNvSpPr/>
          <p:nvPr/>
        </p:nvSpPr>
        <p:spPr>
          <a:xfrm>
            <a:off x="7629973" y="5170794"/>
            <a:ext cx="3040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6B8196"/>
                </a:solidFill>
              </a:rPr>
              <a:t>Student Services</a:t>
            </a:r>
          </a:p>
          <a:p>
            <a:pPr algn="ctr"/>
            <a:r>
              <a:rPr lang="en-US" sz="3200" dirty="0">
                <a:solidFill>
                  <a:srgbClr val="6B8196"/>
                </a:solidFill>
                <a:latin typeface="+mj-lt"/>
              </a:rPr>
              <a:t>$</a:t>
            </a:r>
            <a:r>
              <a:rPr lang="en-US" sz="3200" dirty="0">
                <a:solidFill>
                  <a:srgbClr val="6B8196"/>
                </a:solidFill>
              </a:rPr>
              <a:t>5.7 </a:t>
            </a:r>
            <a:r>
              <a:rPr lang="en-US" sz="3200" dirty="0">
                <a:solidFill>
                  <a:srgbClr val="6B8196"/>
                </a:solidFill>
                <a:latin typeface="+mj-lt"/>
              </a:rPr>
              <a:t>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17856-500F-0241-AEFA-7F7DC6E5164F}"/>
              </a:ext>
            </a:extLst>
          </p:cNvPr>
          <p:cNvSpPr/>
          <p:nvPr/>
        </p:nvSpPr>
        <p:spPr>
          <a:xfrm>
            <a:off x="5672016" y="5806090"/>
            <a:ext cx="1772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5A9CD5"/>
                </a:solidFill>
              </a:rPr>
              <a:t>Library</a:t>
            </a:r>
          </a:p>
          <a:p>
            <a:pPr algn="ctr"/>
            <a:r>
              <a:rPr lang="en-US" sz="3200" dirty="0">
                <a:solidFill>
                  <a:srgbClr val="5A9CD5"/>
                </a:solidFill>
                <a:latin typeface="+mj-lt"/>
              </a:rPr>
              <a:t>$</a:t>
            </a:r>
            <a:r>
              <a:rPr lang="en-US" sz="3200" dirty="0">
                <a:solidFill>
                  <a:srgbClr val="5A9CD5"/>
                </a:solidFill>
              </a:rPr>
              <a:t>1.3 </a:t>
            </a:r>
            <a:r>
              <a:rPr lang="en-US" sz="3200" dirty="0">
                <a:solidFill>
                  <a:srgbClr val="5A9CD5"/>
                </a:solidFill>
                <a:latin typeface="+mj-lt"/>
              </a:rPr>
              <a:t>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AE1BD3-86AB-964A-B078-DD4BD12FFD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80" y="6163618"/>
            <a:ext cx="1828799" cy="539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17C4F2-CD4E-4E4F-ADB4-5119209116C8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66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E071ED-3ED0-7F49-BF15-FE6257C33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" y="1371600"/>
            <a:ext cx="82296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B982B9-B89C-774D-A45E-6CBD6F157247}"/>
              </a:ext>
            </a:extLst>
          </p:cNvPr>
          <p:cNvSpPr/>
          <p:nvPr/>
        </p:nvSpPr>
        <p:spPr>
          <a:xfrm>
            <a:off x="7880915" y="4798847"/>
            <a:ext cx="4123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67AA1"/>
                </a:solidFill>
              </a:rPr>
              <a:t>Instruction &amp; Research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C9FAE-E6A3-1746-9471-09B1917AD2F3}"/>
              </a:ext>
            </a:extLst>
          </p:cNvPr>
          <p:cNvSpPr/>
          <p:nvPr/>
        </p:nvSpPr>
        <p:spPr>
          <a:xfrm>
            <a:off x="7880244" y="3587722"/>
            <a:ext cx="448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C9E97"/>
                </a:solidFill>
              </a:rPr>
              <a:t>Administrative 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09B211-01A4-C749-BEA8-072F8459B2DA}"/>
              </a:ext>
            </a:extLst>
          </p:cNvPr>
          <p:cNvSpPr/>
          <p:nvPr/>
        </p:nvSpPr>
        <p:spPr>
          <a:xfrm>
            <a:off x="7880244" y="2678327"/>
            <a:ext cx="3783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D5A83"/>
                </a:solidFill>
              </a:rPr>
              <a:t>Physical Plant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B336F-A745-9E4F-B2D2-D9C95C7CC6AF}"/>
              </a:ext>
            </a:extLst>
          </p:cNvPr>
          <p:cNvSpPr/>
          <p:nvPr/>
        </p:nvSpPr>
        <p:spPr>
          <a:xfrm>
            <a:off x="7880244" y="2004901"/>
            <a:ext cx="3040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18182"/>
                </a:solidFill>
              </a:rPr>
              <a:t>Student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EC220E-7F18-4349-AC79-B75B93BE0113}"/>
              </a:ext>
            </a:extLst>
          </p:cNvPr>
          <p:cNvSpPr/>
          <p:nvPr/>
        </p:nvSpPr>
        <p:spPr>
          <a:xfrm>
            <a:off x="7880244" y="1588955"/>
            <a:ext cx="1772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A9CD5"/>
                </a:solidFill>
              </a:rPr>
              <a:t>Library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AAF615-97A7-EC45-A177-3BCF377BDE08}"/>
              </a:ext>
            </a:extLst>
          </p:cNvPr>
          <p:cNvSpPr/>
          <p:nvPr/>
        </p:nvSpPr>
        <p:spPr>
          <a:xfrm>
            <a:off x="-143434" y="160475"/>
            <a:ext cx="5547538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4E797-2C96-D549-9314-9024FDC7E3B4}"/>
              </a:ext>
            </a:extLst>
          </p:cNvPr>
          <p:cNvSpPr/>
          <p:nvPr/>
        </p:nvSpPr>
        <p:spPr>
          <a:xfrm>
            <a:off x="129405" y="160475"/>
            <a:ext cx="5750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78E"/>
                </a:solidFill>
                <a:latin typeface="+mj-lt"/>
              </a:rPr>
              <a:t>E&amp;G Expenditures per degree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96FEA-94E3-6F40-8C3C-B2D4C058D1E4}"/>
              </a:ext>
            </a:extLst>
          </p:cNvPr>
          <p:cNvGrpSpPr/>
          <p:nvPr/>
        </p:nvGrpSpPr>
        <p:grpSpPr>
          <a:xfrm>
            <a:off x="6587440" y="133651"/>
            <a:ext cx="2765610" cy="6163071"/>
            <a:chOff x="6185104" y="133651"/>
            <a:chExt cx="2765610" cy="616307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323D93-99C6-DD42-AF6D-1A1812EEBAE8}"/>
                </a:ext>
              </a:extLst>
            </p:cNvPr>
            <p:cNvSpPr/>
            <p:nvPr/>
          </p:nvSpPr>
          <p:spPr>
            <a:xfrm>
              <a:off x="6186814" y="133651"/>
              <a:ext cx="27639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/>
                <a:t>Growth Funding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061ACC-CE73-EA46-BAE0-2F3890C5ED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5104" y="615103"/>
              <a:ext cx="251113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A921C1-D842-2E41-A867-45CA070D0DD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533" y="603895"/>
              <a:ext cx="0" cy="569282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ADDAB39-F761-5E4B-8157-37E89E028E93}"/>
              </a:ext>
            </a:extLst>
          </p:cNvPr>
          <p:cNvSpPr txBox="1"/>
          <p:nvPr/>
        </p:nvSpPr>
        <p:spPr>
          <a:xfrm>
            <a:off x="11622390" y="6555995"/>
            <a:ext cx="6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D050F2-85E9-AA41-BD00-7C61994A5A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80" y="6163618"/>
            <a:ext cx="1828799" cy="5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434</Words>
  <Application>Microsoft Office PowerPoint</Application>
  <PresentationFormat>Widescreen</PresentationFormat>
  <Paragraphs>184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Thiessen</dc:creator>
  <cp:lastModifiedBy>John Martin</cp:lastModifiedBy>
  <cp:revision>253</cp:revision>
  <cp:lastPrinted>2019-10-14T14:46:28Z</cp:lastPrinted>
  <dcterms:created xsi:type="dcterms:W3CDTF">2019-10-09T18:23:13Z</dcterms:created>
  <dcterms:modified xsi:type="dcterms:W3CDTF">2019-10-15T16:06:42Z</dcterms:modified>
</cp:coreProperties>
</file>