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356" r:id="rId3"/>
    <p:sldId id="268" r:id="rId4"/>
    <p:sldId id="317" r:id="rId5"/>
    <p:sldId id="258" r:id="rId6"/>
    <p:sldId id="327" r:id="rId7"/>
    <p:sldId id="300" r:id="rId8"/>
    <p:sldId id="301" r:id="rId9"/>
    <p:sldId id="302" r:id="rId10"/>
    <p:sldId id="376" r:id="rId11"/>
    <p:sldId id="306" r:id="rId12"/>
    <p:sldId id="358" r:id="rId13"/>
    <p:sldId id="330" r:id="rId14"/>
    <p:sldId id="299" r:id="rId15"/>
    <p:sldId id="331" r:id="rId16"/>
    <p:sldId id="329" r:id="rId17"/>
    <p:sldId id="311" r:id="rId18"/>
    <p:sldId id="312" r:id="rId19"/>
    <p:sldId id="313" r:id="rId20"/>
    <p:sldId id="363" r:id="rId21"/>
    <p:sldId id="364" r:id="rId22"/>
    <p:sldId id="365" r:id="rId23"/>
    <p:sldId id="315" r:id="rId24"/>
    <p:sldId id="333" r:id="rId25"/>
    <p:sldId id="334" r:id="rId26"/>
    <p:sldId id="336" r:id="rId27"/>
    <p:sldId id="366" r:id="rId28"/>
    <p:sldId id="337" r:id="rId29"/>
    <p:sldId id="339" r:id="rId30"/>
    <p:sldId id="338" r:id="rId31"/>
    <p:sldId id="340" r:id="rId32"/>
    <p:sldId id="341" r:id="rId33"/>
    <p:sldId id="344" r:id="rId34"/>
    <p:sldId id="343" r:id="rId35"/>
    <p:sldId id="345" r:id="rId36"/>
    <p:sldId id="346" r:id="rId37"/>
    <p:sldId id="347" r:id="rId38"/>
    <p:sldId id="351" r:id="rId39"/>
    <p:sldId id="262" r:id="rId40"/>
    <p:sldId id="352" r:id="rId41"/>
    <p:sldId id="353" r:id="rId42"/>
    <p:sldId id="367" r:id="rId43"/>
    <p:sldId id="368" r:id="rId44"/>
    <p:sldId id="370" r:id="rId45"/>
    <p:sldId id="371" r:id="rId46"/>
    <p:sldId id="372" r:id="rId47"/>
    <p:sldId id="373" r:id="rId48"/>
    <p:sldId id="309" r:id="rId49"/>
    <p:sldId id="374" r:id="rId50"/>
    <p:sldId id="375" r:id="rId51"/>
    <p:sldId id="377" r:id="rId52"/>
    <p:sldId id="379" r:id="rId53"/>
    <p:sldId id="263" r:id="rId54"/>
    <p:sldId id="381" r:id="rId55"/>
    <p:sldId id="383" r:id="rId56"/>
    <p:sldId id="382" r:id="rId57"/>
    <p:sldId id="385" r:id="rId58"/>
    <p:sldId id="384" r:id="rId59"/>
    <p:sldId id="386" r:id="rId60"/>
    <p:sldId id="387" r:id="rId61"/>
    <p:sldId id="26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136"/>
    <a:srgbClr val="0266CC"/>
    <a:srgbClr val="646699"/>
    <a:srgbClr val="3195FA"/>
    <a:srgbClr val="656599"/>
    <a:srgbClr val="9EC676"/>
    <a:srgbClr val="ABD77F"/>
    <a:srgbClr val="7F7F7F"/>
    <a:srgbClr val="D0A90A"/>
    <a:srgbClr val="32B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4664"/>
  </p:normalViewPr>
  <p:slideViewPr>
    <p:cSldViewPr snapToGrid="0" snapToObjects="1">
      <p:cViewPr>
        <p:scale>
          <a:sx n="180" d="100"/>
          <a:sy n="180" d="100"/>
        </p:scale>
        <p:origin x="20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2BB0B-739C-2C4F-B301-19722B576E3B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8176A-831F-0B47-BE05-6F238BF8B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0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3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0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6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BA7DC-6C28-DB47-BDDF-786766587D47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#1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56969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294F9"/>
                </a:solidFill>
                <a:latin typeface="Avenir Next" charset="0"/>
                <a:ea typeface="Avenir Next" charset="0"/>
                <a:cs typeface="Avenir Next" charset="0"/>
              </a:rPr>
              <a:t>Percent of Bachelor’s Graduates Enrolled or Employed ($25,000+) in the U.S. One Year After Graduation</a:t>
            </a:r>
            <a:endParaRPr lang="en-US" sz="2800" dirty="0">
              <a:solidFill>
                <a:srgbClr val="3294F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#1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56969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Percent of Bachelor’s Graduates Enrolled or Employed ($25,000+) in the U.S.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4189216"/>
            <a:ext cx="9144000" cy="0"/>
          </a:xfrm>
          <a:prstGeom prst="line">
            <a:avLst/>
          </a:prstGeom>
          <a:ln w="28575">
            <a:solidFill>
              <a:srgbClr val="319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2143"/>
            <a:ext cx="1306324" cy="932715"/>
          </a:xfrm>
          <a:prstGeom prst="rect">
            <a:avLst/>
          </a:prstGeom>
        </p:spPr>
      </p:pic>
      <p:cxnSp>
        <p:nvCxnSpPr>
          <p:cNvPr id="8" name="Straight Connector 7"/>
          <p:cNvCxnSpPr>
            <a:endCxn id="4" idx="0"/>
          </p:cNvCxnSpPr>
          <p:nvPr/>
        </p:nvCxnSpPr>
        <p:spPr>
          <a:xfrm flipH="1">
            <a:off x="653162" y="4100135"/>
            <a:ext cx="6056" cy="8420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1286" y="3282902"/>
            <a:ext cx="8758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May</a:t>
            </a:r>
          </a:p>
          <a:p>
            <a:pPr algn="ctr"/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2015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1796" y="3675876"/>
            <a:ext cx="11412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June 30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6327" y="3673820"/>
            <a:ext cx="9800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April 1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132613" y="4100134"/>
            <a:ext cx="0" cy="8420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55659" y="4100134"/>
            <a:ext cx="0" cy="22156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382565" y="5122809"/>
            <a:ext cx="7173094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enroll in a course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1382565" y="5830948"/>
            <a:ext cx="7173094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receive an overseas scholarship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5000365" y="4415895"/>
            <a:ext cx="2137629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/>
              <a:t>earn $6,250+</a:t>
            </a:r>
            <a:r>
              <a:rPr lang="en-US" sz="2800" dirty="0" smtClean="0">
                <a:solidFill>
                  <a:srgbClr val="FFFF00"/>
                </a:solidFill>
              </a:rPr>
              <a:t>*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50103" y="3671349"/>
            <a:ext cx="10111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July 31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000365" y="4106763"/>
            <a:ext cx="0" cy="8353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4" y="4338073"/>
            <a:ext cx="742961" cy="711346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3293245" y="4116459"/>
            <a:ext cx="0" cy="1772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589688" y="3683311"/>
            <a:ext cx="14402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Jan. </a:t>
            </a:r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2016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6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4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49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818473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22000"/>
          </a:blip>
          <a:srcRect l="72680" t="42826" r="25128" b="48959"/>
          <a:stretch/>
        </p:blipFill>
        <p:spPr>
          <a:xfrm>
            <a:off x="6478772" y="3225209"/>
            <a:ext cx="184298" cy="5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9688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rgbClr val="30B96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523" b="6710"/>
          <a:stretch/>
        </p:blipFill>
        <p:spPr>
          <a:xfrm>
            <a:off x="-77971" y="0"/>
            <a:ext cx="9285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77450" y="4023276"/>
            <a:ext cx="43603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earned $4,125 or more</a:t>
            </a:r>
            <a:endParaRPr lang="en-US" sz="32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7449" y="3990740"/>
            <a:ext cx="4360328" cy="1360968"/>
          </a:xfrm>
          <a:prstGeom prst="rect">
            <a:avLst/>
          </a:prstGeom>
          <a:noFill/>
          <a:ln w="19050"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1523" y="3990739"/>
            <a:ext cx="1438505" cy="1360968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Part-time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77450" y="4023276"/>
            <a:ext cx="43603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earned $4,125 or more</a:t>
            </a:r>
            <a:endParaRPr lang="en-US" sz="32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7449" y="3990740"/>
            <a:ext cx="4360328" cy="1360968"/>
          </a:xfrm>
          <a:prstGeom prst="rect">
            <a:avLst/>
          </a:prstGeom>
          <a:noFill/>
          <a:ln w="19050"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1523" y="3990739"/>
            <a:ext cx="1438505" cy="1360968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Part-time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 rot="16200000">
            <a:off x="5001329" y="1604216"/>
            <a:ext cx="312570" cy="4360330"/>
          </a:xfrm>
          <a:prstGeom prst="rightBrace">
            <a:avLst>
              <a:gd name="adj1" fmla="val 3569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792693" y="3232917"/>
            <a:ext cx="2729840" cy="4323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 x median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21300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21300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24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46826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1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#3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Cost to the Student:</a:t>
            </a:r>
          </a:p>
          <a:p>
            <a:r>
              <a:rPr lang="en-US" sz="2800" dirty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</a:t>
            </a:r>
            <a:r>
              <a:rPr lang="en-US" sz="2800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Net Tuition and Fees per 120 Credit Hours</a:t>
            </a:r>
            <a:endParaRPr lang="en-US" sz="2800" dirty="0">
              <a:solidFill>
                <a:srgbClr val="D1A908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#3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Cost to the Student: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 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Net Tuition and Fees per 120 Credit Hours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4923" y="273821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sticker price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474923" y="4060802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financial aid</a:t>
            </a:r>
            <a:endParaRPr lang="en-US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474923" y="537796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3600" dirty="0" smtClean="0"/>
              <a:t>net tuition &amp; fees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8478" y="5162408"/>
            <a:ext cx="38586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6959" y="3726188"/>
            <a:ext cx="357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7128" y="2598358"/>
            <a:ext cx="151589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 hours attempted by graduates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4019108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98513" y="2599128"/>
            <a:ext cx="20456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tuition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fees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books per credit</a:t>
            </a:r>
          </a:p>
        </p:txBody>
      </p:sp>
      <p:sp>
        <p:nvSpPr>
          <p:cNvPr id="17" name="Left Bracket 16"/>
          <p:cNvSpPr/>
          <p:nvPr/>
        </p:nvSpPr>
        <p:spPr>
          <a:xfrm flipH="1">
            <a:off x="5987930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4017675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97080" y="3930910"/>
            <a:ext cx="26652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scholarships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grants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waivers per credit</a:t>
            </a:r>
          </a:p>
        </p:txBody>
      </p:sp>
      <p:sp>
        <p:nvSpPr>
          <p:cNvPr id="20" name="Left Bracket 19"/>
          <p:cNvSpPr/>
          <p:nvPr/>
        </p:nvSpPr>
        <p:spPr>
          <a:xfrm flipH="1">
            <a:off x="6607891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/>
          <p:cNvSpPr/>
          <p:nvPr/>
        </p:nvSpPr>
        <p:spPr>
          <a:xfrm>
            <a:off x="6541135" y="254887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>
          <a:xfrm flipH="1">
            <a:off x="8024548" y="2548877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11832" y="2813397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2425" y="3930910"/>
            <a:ext cx="7221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124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hours</a:t>
            </a:r>
          </a:p>
        </p:txBody>
      </p:sp>
      <p:sp>
        <p:nvSpPr>
          <p:cNvPr id="31" name="Left Bracket 30"/>
          <p:cNvSpPr/>
          <p:nvPr/>
        </p:nvSpPr>
        <p:spPr>
          <a:xfrm>
            <a:off x="7136431" y="3881430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/>
          <p:cNvSpPr/>
          <p:nvPr/>
        </p:nvSpPr>
        <p:spPr>
          <a:xfrm flipH="1">
            <a:off x="7826075" y="3881429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07128" y="4145949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1955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0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1955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9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823"/>
          <a:stretch/>
        </p:blipFill>
        <p:spPr>
          <a:xfrm>
            <a:off x="1750002" y="58366"/>
            <a:ext cx="5701385" cy="67607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78994" y="0"/>
            <a:ext cx="1765005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123273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0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92740" y="1029586"/>
            <a:ext cx="2396172" cy="69997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#4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9E7FD5"/>
                </a:solidFill>
                <a:latin typeface="Avenir Next" charset="0"/>
                <a:ea typeface="Avenir Next" charset="0"/>
                <a:cs typeface="Avenir Next" charset="0"/>
              </a:rPr>
              <a:t>Six Year FTIC Graduation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41" y="2764507"/>
            <a:ext cx="8939719" cy="954107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FTIC = first time in college</a:t>
            </a:r>
          </a:p>
          <a:p>
            <a:r>
              <a:rPr lang="en-US" sz="2800" dirty="0">
                <a:solidFill>
                  <a:srgbClr val="9E7FD5"/>
                </a:solidFill>
                <a:latin typeface="Avenir Next" charset="0"/>
                <a:ea typeface="Avenir Next" charset="0"/>
                <a:cs typeface="Avenir Next" charset="0"/>
              </a:rPr>
              <a:t>FTIC</a:t>
            </a:r>
            <a:r>
              <a:rPr lang="en-US" sz="28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= </a:t>
            </a:r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students entering with &lt; 12 credits </a:t>
            </a:r>
            <a:r>
              <a:rPr lang="en-US" sz="20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after high school</a:t>
            </a:r>
            <a:endParaRPr lang="en-US" sz="2000" dirty="0">
              <a:solidFill>
                <a:schemeClr val="bg1"/>
              </a:solidFill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18791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18791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930" y="0"/>
            <a:ext cx="1028186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3566" y="4216124"/>
            <a:ext cx="69292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Lightning Round</a:t>
            </a:r>
            <a:endParaRPr lang="en-US" sz="80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80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48BDC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5: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First-to-second year retention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glitter dir="r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823"/>
          <a:stretch/>
        </p:blipFill>
        <p:spPr>
          <a:xfrm>
            <a:off x="1750002" y="58366"/>
            <a:ext cx="5701385" cy="67607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28167" y="659219"/>
            <a:ext cx="1417675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6" t="11497" r="7236" b="4823"/>
          <a:stretch/>
        </p:blipFill>
        <p:spPr>
          <a:xfrm>
            <a:off x="5635255" y="645042"/>
            <a:ext cx="1403497" cy="6174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8166" y="1049078"/>
            <a:ext cx="1417675" cy="545095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42042" y="6500037"/>
            <a:ext cx="1407344" cy="28270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7787" y="914400"/>
            <a:ext cx="453655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2016-17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7898" y="914400"/>
            <a:ext cx="471376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2017-18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3958" y="910951"/>
            <a:ext cx="423530" cy="1452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CHANGE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2042" y="675167"/>
            <a:ext cx="1407344" cy="39517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EC9E2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6: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STEM, international, environmental studies degrees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981D4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7: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students with Pell Grants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0392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981D4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7: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students with Pell Grants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8a: </a:t>
            </a:r>
            <a:r>
              <a:rPr lang="en-US" sz="24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Graduate Degrees Awarded in Areas of Strategic Emphasis</a:t>
            </a:r>
            <a:endParaRPr lang="en-US" sz="24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5173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8b: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of freshmen in top 10% of high school class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34569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8b: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of freshmen in top 10% of high school class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1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C67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9: </a:t>
            </a:r>
            <a:r>
              <a:rPr lang="en-US" sz="280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BOG Choice — # of (top 50) national rankings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9"/>
          <a:stretch/>
        </p:blipFill>
        <p:spPr>
          <a:xfrm>
            <a:off x="0" y="1892595"/>
            <a:ext cx="9144000" cy="3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954107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BOT Choice: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            %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7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8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5750" y="120496"/>
            <a:ext cx="8572500" cy="6858000"/>
            <a:chOff x="285750" y="0"/>
            <a:chExt cx="85725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6549656" y="4210493"/>
              <a:ext cx="808074" cy="800986"/>
            </a:xfrm>
            <a:custGeom>
              <a:avLst/>
              <a:gdLst>
                <a:gd name="connsiteX0" fmla="*/ 0 w 808074"/>
                <a:gd name="connsiteY0" fmla="*/ 552893 h 786809"/>
                <a:gd name="connsiteX1" fmla="*/ 411125 w 808074"/>
                <a:gd name="connsiteY1" fmla="*/ 0 h 786809"/>
                <a:gd name="connsiteX2" fmla="*/ 489097 w 808074"/>
                <a:gd name="connsiteY2" fmla="*/ 85060 h 786809"/>
                <a:gd name="connsiteX3" fmla="*/ 567070 w 808074"/>
                <a:gd name="connsiteY3" fmla="*/ 155944 h 786809"/>
                <a:gd name="connsiteX4" fmla="*/ 623777 w 808074"/>
                <a:gd name="connsiteY4" fmla="*/ 233916 h 786809"/>
                <a:gd name="connsiteX5" fmla="*/ 666307 w 808074"/>
                <a:gd name="connsiteY5" fmla="*/ 290623 h 786809"/>
                <a:gd name="connsiteX6" fmla="*/ 708837 w 808074"/>
                <a:gd name="connsiteY6" fmla="*/ 340242 h 786809"/>
                <a:gd name="connsiteX7" fmla="*/ 751367 w 808074"/>
                <a:gd name="connsiteY7" fmla="*/ 425302 h 786809"/>
                <a:gd name="connsiteX8" fmla="*/ 786809 w 808074"/>
                <a:gd name="connsiteY8" fmla="*/ 510363 h 786809"/>
                <a:gd name="connsiteX9" fmla="*/ 808074 w 808074"/>
                <a:gd name="connsiteY9" fmla="*/ 574158 h 786809"/>
                <a:gd name="connsiteX10" fmla="*/ 155944 w 808074"/>
                <a:gd name="connsiteY10" fmla="*/ 786809 h 786809"/>
                <a:gd name="connsiteX11" fmla="*/ 120502 w 808074"/>
                <a:gd name="connsiteY11" fmla="*/ 708837 h 786809"/>
                <a:gd name="connsiteX12" fmla="*/ 85060 w 808074"/>
                <a:gd name="connsiteY12" fmla="*/ 659219 h 786809"/>
                <a:gd name="connsiteX13" fmla="*/ 42530 w 808074"/>
                <a:gd name="connsiteY13" fmla="*/ 602512 h 786809"/>
                <a:gd name="connsiteX14" fmla="*/ 0 w 808074"/>
                <a:gd name="connsiteY14" fmla="*/ 552893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8074" h="786809">
                  <a:moveTo>
                    <a:pt x="0" y="552893"/>
                  </a:moveTo>
                  <a:lnTo>
                    <a:pt x="411125" y="0"/>
                  </a:lnTo>
                  <a:lnTo>
                    <a:pt x="489097" y="85060"/>
                  </a:lnTo>
                  <a:lnTo>
                    <a:pt x="567070" y="155944"/>
                  </a:lnTo>
                  <a:lnTo>
                    <a:pt x="623777" y="233916"/>
                  </a:lnTo>
                  <a:lnTo>
                    <a:pt x="666307" y="290623"/>
                  </a:lnTo>
                  <a:lnTo>
                    <a:pt x="708837" y="340242"/>
                  </a:lnTo>
                  <a:lnTo>
                    <a:pt x="751367" y="425302"/>
                  </a:lnTo>
                  <a:lnTo>
                    <a:pt x="786809" y="510363"/>
                  </a:lnTo>
                  <a:lnTo>
                    <a:pt x="808074" y="574158"/>
                  </a:lnTo>
                  <a:lnTo>
                    <a:pt x="155944" y="786809"/>
                  </a:lnTo>
                  <a:lnTo>
                    <a:pt x="120502" y="708837"/>
                  </a:lnTo>
                  <a:lnTo>
                    <a:pt x="85060" y="659219"/>
                  </a:lnTo>
                  <a:lnTo>
                    <a:pt x="42530" y="602512"/>
                  </a:lnTo>
                  <a:lnTo>
                    <a:pt x="0" y="55289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6266122" y="5599815"/>
              <a:ext cx="418214" cy="233916"/>
            </a:xfrm>
            <a:custGeom>
              <a:avLst/>
              <a:gdLst>
                <a:gd name="connsiteX0" fmla="*/ 0 w 404037"/>
                <a:gd name="connsiteY0" fmla="*/ 106325 h 219739"/>
                <a:gd name="connsiteX1" fmla="*/ 0 w 404037"/>
                <a:gd name="connsiteY1" fmla="*/ 219739 h 219739"/>
                <a:gd name="connsiteX2" fmla="*/ 0 w 404037"/>
                <a:gd name="connsiteY2" fmla="*/ 219739 h 219739"/>
                <a:gd name="connsiteX3" fmla="*/ 106325 w 404037"/>
                <a:gd name="connsiteY3" fmla="*/ 219739 h 219739"/>
                <a:gd name="connsiteX4" fmla="*/ 106325 w 404037"/>
                <a:gd name="connsiteY4" fmla="*/ 219739 h 219739"/>
                <a:gd name="connsiteX5" fmla="*/ 184297 w 404037"/>
                <a:gd name="connsiteY5" fmla="*/ 191386 h 219739"/>
                <a:gd name="connsiteX6" fmla="*/ 184297 w 404037"/>
                <a:gd name="connsiteY6" fmla="*/ 191386 h 219739"/>
                <a:gd name="connsiteX7" fmla="*/ 297711 w 404037"/>
                <a:gd name="connsiteY7" fmla="*/ 155944 h 219739"/>
                <a:gd name="connsiteX8" fmla="*/ 297711 w 404037"/>
                <a:gd name="connsiteY8" fmla="*/ 155944 h 219739"/>
                <a:gd name="connsiteX9" fmla="*/ 375683 w 404037"/>
                <a:gd name="connsiteY9" fmla="*/ 113414 h 219739"/>
                <a:gd name="connsiteX10" fmla="*/ 404037 w 404037"/>
                <a:gd name="connsiteY10" fmla="*/ 92149 h 219739"/>
                <a:gd name="connsiteX11" fmla="*/ 326065 w 404037"/>
                <a:gd name="connsiteY11" fmla="*/ 0 h 219739"/>
                <a:gd name="connsiteX12" fmla="*/ 276446 w 404037"/>
                <a:gd name="connsiteY12" fmla="*/ 28353 h 219739"/>
                <a:gd name="connsiteX13" fmla="*/ 276446 w 404037"/>
                <a:gd name="connsiteY13" fmla="*/ 28353 h 219739"/>
                <a:gd name="connsiteX14" fmla="*/ 163032 w 404037"/>
                <a:gd name="connsiteY14" fmla="*/ 70883 h 219739"/>
                <a:gd name="connsiteX15" fmla="*/ 106325 w 404037"/>
                <a:gd name="connsiteY15" fmla="*/ 92149 h 219739"/>
                <a:gd name="connsiteX16" fmla="*/ 106325 w 404037"/>
                <a:gd name="connsiteY16" fmla="*/ 92149 h 219739"/>
                <a:gd name="connsiteX17" fmla="*/ 0 w 404037"/>
                <a:gd name="connsiteY17" fmla="*/ 106325 h 21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4037" h="219739">
                  <a:moveTo>
                    <a:pt x="0" y="106325"/>
                  </a:moveTo>
                  <a:lnTo>
                    <a:pt x="0" y="219739"/>
                  </a:lnTo>
                  <a:lnTo>
                    <a:pt x="0" y="219739"/>
                  </a:lnTo>
                  <a:lnTo>
                    <a:pt x="106325" y="219739"/>
                  </a:lnTo>
                  <a:lnTo>
                    <a:pt x="106325" y="219739"/>
                  </a:lnTo>
                  <a:lnTo>
                    <a:pt x="184297" y="191386"/>
                  </a:lnTo>
                  <a:lnTo>
                    <a:pt x="184297" y="191386"/>
                  </a:lnTo>
                  <a:lnTo>
                    <a:pt x="297711" y="155944"/>
                  </a:lnTo>
                  <a:lnTo>
                    <a:pt x="297711" y="155944"/>
                  </a:lnTo>
                  <a:lnTo>
                    <a:pt x="375683" y="113414"/>
                  </a:lnTo>
                  <a:lnTo>
                    <a:pt x="404037" y="92149"/>
                  </a:lnTo>
                  <a:lnTo>
                    <a:pt x="326065" y="0"/>
                  </a:lnTo>
                  <a:lnTo>
                    <a:pt x="276446" y="28353"/>
                  </a:lnTo>
                  <a:lnTo>
                    <a:pt x="276446" y="28353"/>
                  </a:lnTo>
                  <a:lnTo>
                    <a:pt x="163032" y="70883"/>
                  </a:lnTo>
                  <a:lnTo>
                    <a:pt x="106325" y="92149"/>
                  </a:lnTo>
                  <a:lnTo>
                    <a:pt x="106325" y="92149"/>
                  </a:lnTo>
                  <a:lnTo>
                    <a:pt x="0" y="106325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5599814" y="5883349"/>
              <a:ext cx="673395" cy="411125"/>
            </a:xfrm>
            <a:custGeom>
              <a:avLst/>
              <a:gdLst>
                <a:gd name="connsiteX0" fmla="*/ 673395 w 673395"/>
                <a:gd name="connsiteY0" fmla="*/ 170121 h 411125"/>
                <a:gd name="connsiteX1" fmla="*/ 673395 w 673395"/>
                <a:gd name="connsiteY1" fmla="*/ 411125 h 411125"/>
                <a:gd name="connsiteX2" fmla="*/ 482009 w 673395"/>
                <a:gd name="connsiteY2" fmla="*/ 396949 h 411125"/>
                <a:gd name="connsiteX3" fmla="*/ 304800 w 673395"/>
                <a:gd name="connsiteY3" fmla="*/ 347330 h 411125"/>
                <a:gd name="connsiteX4" fmla="*/ 155944 w 673395"/>
                <a:gd name="connsiteY4" fmla="*/ 290623 h 411125"/>
                <a:gd name="connsiteX5" fmla="*/ 49619 w 673395"/>
                <a:gd name="connsiteY5" fmla="*/ 226828 h 411125"/>
                <a:gd name="connsiteX6" fmla="*/ 0 w 673395"/>
                <a:gd name="connsiteY6" fmla="*/ 184298 h 411125"/>
                <a:gd name="connsiteX7" fmla="*/ 141767 w 673395"/>
                <a:gd name="connsiteY7" fmla="*/ 0 h 411125"/>
                <a:gd name="connsiteX8" fmla="*/ 255181 w 673395"/>
                <a:gd name="connsiteY8" fmla="*/ 70884 h 411125"/>
                <a:gd name="connsiteX9" fmla="*/ 404037 w 673395"/>
                <a:gd name="connsiteY9" fmla="*/ 134679 h 411125"/>
                <a:gd name="connsiteX10" fmla="*/ 552893 w 673395"/>
                <a:gd name="connsiteY10" fmla="*/ 170121 h 411125"/>
                <a:gd name="connsiteX11" fmla="*/ 673395 w 673395"/>
                <a:gd name="connsiteY11" fmla="*/ 170121 h 4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3395" h="411125">
                  <a:moveTo>
                    <a:pt x="673395" y="170121"/>
                  </a:moveTo>
                  <a:lnTo>
                    <a:pt x="673395" y="411125"/>
                  </a:lnTo>
                  <a:lnTo>
                    <a:pt x="482009" y="396949"/>
                  </a:lnTo>
                  <a:lnTo>
                    <a:pt x="304800" y="347330"/>
                  </a:lnTo>
                  <a:lnTo>
                    <a:pt x="155944" y="290623"/>
                  </a:lnTo>
                  <a:lnTo>
                    <a:pt x="49619" y="226828"/>
                  </a:lnTo>
                  <a:lnTo>
                    <a:pt x="0" y="184298"/>
                  </a:lnTo>
                  <a:lnTo>
                    <a:pt x="141767" y="0"/>
                  </a:lnTo>
                  <a:lnTo>
                    <a:pt x="255181" y="70884"/>
                  </a:lnTo>
                  <a:lnTo>
                    <a:pt x="404037" y="134679"/>
                  </a:lnTo>
                  <a:lnTo>
                    <a:pt x="552893" y="170121"/>
                  </a:lnTo>
                  <a:lnTo>
                    <a:pt x="673395" y="170121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280298" y="1020726"/>
              <a:ext cx="404037" cy="680483"/>
            </a:xfrm>
            <a:custGeom>
              <a:avLst/>
              <a:gdLst>
                <a:gd name="connsiteX0" fmla="*/ 0 w 404037"/>
                <a:gd name="connsiteY0" fmla="*/ 680483 h 680483"/>
                <a:gd name="connsiteX1" fmla="*/ 0 w 404037"/>
                <a:gd name="connsiteY1" fmla="*/ 0 h 680483"/>
                <a:gd name="connsiteX2" fmla="*/ 99237 w 404037"/>
                <a:gd name="connsiteY2" fmla="*/ 7088 h 680483"/>
                <a:gd name="connsiteX3" fmla="*/ 198474 w 404037"/>
                <a:gd name="connsiteY3" fmla="*/ 42530 h 680483"/>
                <a:gd name="connsiteX4" fmla="*/ 283535 w 404037"/>
                <a:gd name="connsiteY4" fmla="*/ 70883 h 680483"/>
                <a:gd name="connsiteX5" fmla="*/ 333153 w 404037"/>
                <a:gd name="connsiteY5" fmla="*/ 106325 h 680483"/>
                <a:gd name="connsiteX6" fmla="*/ 404037 w 404037"/>
                <a:gd name="connsiteY6" fmla="*/ 148855 h 680483"/>
                <a:gd name="connsiteX7" fmla="*/ 0 w 404037"/>
                <a:gd name="connsiteY7" fmla="*/ 680483 h 6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37" h="680483">
                  <a:moveTo>
                    <a:pt x="0" y="680483"/>
                  </a:moveTo>
                  <a:lnTo>
                    <a:pt x="0" y="0"/>
                  </a:lnTo>
                  <a:lnTo>
                    <a:pt x="99237" y="7088"/>
                  </a:lnTo>
                  <a:lnTo>
                    <a:pt x="198474" y="42530"/>
                  </a:lnTo>
                  <a:lnTo>
                    <a:pt x="283535" y="70883"/>
                  </a:lnTo>
                  <a:lnTo>
                    <a:pt x="333153" y="106325"/>
                  </a:lnTo>
                  <a:lnTo>
                    <a:pt x="404037" y="148855"/>
                  </a:lnTo>
                  <a:lnTo>
                    <a:pt x="0" y="68048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528391" y="779721"/>
              <a:ext cx="843516" cy="793898"/>
            </a:xfrm>
            <a:custGeom>
              <a:avLst/>
              <a:gdLst>
                <a:gd name="connsiteX0" fmla="*/ 0 w 829340"/>
                <a:gd name="connsiteY0" fmla="*/ 567070 h 793898"/>
                <a:gd name="connsiteX1" fmla="*/ 411126 w 829340"/>
                <a:gd name="connsiteY1" fmla="*/ 0 h 793898"/>
                <a:gd name="connsiteX2" fmla="*/ 482010 w 829340"/>
                <a:gd name="connsiteY2" fmla="*/ 63795 h 793898"/>
                <a:gd name="connsiteX3" fmla="*/ 559982 w 829340"/>
                <a:gd name="connsiteY3" fmla="*/ 141767 h 793898"/>
                <a:gd name="connsiteX4" fmla="*/ 630866 w 829340"/>
                <a:gd name="connsiteY4" fmla="*/ 219739 h 793898"/>
                <a:gd name="connsiteX5" fmla="*/ 701749 w 829340"/>
                <a:gd name="connsiteY5" fmla="*/ 326065 h 793898"/>
                <a:gd name="connsiteX6" fmla="*/ 765545 w 829340"/>
                <a:gd name="connsiteY6" fmla="*/ 453656 h 793898"/>
                <a:gd name="connsiteX7" fmla="*/ 829340 w 829340"/>
                <a:gd name="connsiteY7" fmla="*/ 588335 h 793898"/>
                <a:gd name="connsiteX8" fmla="*/ 170121 w 829340"/>
                <a:gd name="connsiteY8" fmla="*/ 793898 h 793898"/>
                <a:gd name="connsiteX9" fmla="*/ 134680 w 829340"/>
                <a:gd name="connsiteY9" fmla="*/ 708837 h 793898"/>
                <a:gd name="connsiteX10" fmla="*/ 85061 w 829340"/>
                <a:gd name="connsiteY10" fmla="*/ 637953 h 793898"/>
                <a:gd name="connsiteX11" fmla="*/ 0 w 829340"/>
                <a:gd name="connsiteY11" fmla="*/ 567070 h 79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340" h="793898">
                  <a:moveTo>
                    <a:pt x="0" y="567070"/>
                  </a:moveTo>
                  <a:lnTo>
                    <a:pt x="411126" y="0"/>
                  </a:lnTo>
                  <a:lnTo>
                    <a:pt x="482010" y="63795"/>
                  </a:lnTo>
                  <a:lnTo>
                    <a:pt x="559982" y="141767"/>
                  </a:lnTo>
                  <a:lnTo>
                    <a:pt x="630866" y="219739"/>
                  </a:lnTo>
                  <a:lnTo>
                    <a:pt x="701749" y="326065"/>
                  </a:lnTo>
                  <a:lnTo>
                    <a:pt x="765545" y="453656"/>
                  </a:lnTo>
                  <a:lnTo>
                    <a:pt x="829340" y="588335"/>
                  </a:lnTo>
                  <a:lnTo>
                    <a:pt x="170121" y="793898"/>
                  </a:lnTo>
                  <a:lnTo>
                    <a:pt x="134680" y="708837"/>
                  </a:lnTo>
                  <a:lnTo>
                    <a:pt x="85061" y="637953"/>
                  </a:lnTo>
                  <a:lnTo>
                    <a:pt x="0" y="567070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124893" y="1360967"/>
              <a:ext cx="503274" cy="715926"/>
            </a:xfrm>
            <a:custGeom>
              <a:avLst/>
              <a:gdLst>
                <a:gd name="connsiteX0" fmla="*/ 503274 w 503274"/>
                <a:gd name="connsiteY0" fmla="*/ 141768 h 715926"/>
                <a:gd name="connsiteX1" fmla="*/ 56707 w 503274"/>
                <a:gd name="connsiteY1" fmla="*/ 0 h 715926"/>
                <a:gd name="connsiteX2" fmla="*/ 14177 w 503274"/>
                <a:gd name="connsiteY2" fmla="*/ 141768 h 715926"/>
                <a:gd name="connsiteX3" fmla="*/ 0 w 503274"/>
                <a:gd name="connsiteY3" fmla="*/ 318977 h 715926"/>
                <a:gd name="connsiteX4" fmla="*/ 7088 w 503274"/>
                <a:gd name="connsiteY4" fmla="*/ 474921 h 715926"/>
                <a:gd name="connsiteX5" fmla="*/ 28354 w 503274"/>
                <a:gd name="connsiteY5" fmla="*/ 602512 h 715926"/>
                <a:gd name="connsiteX6" fmla="*/ 63795 w 503274"/>
                <a:gd name="connsiteY6" fmla="*/ 715926 h 715926"/>
                <a:gd name="connsiteX7" fmla="*/ 503274 w 503274"/>
                <a:gd name="connsiteY7" fmla="*/ 559982 h 715926"/>
                <a:gd name="connsiteX8" fmla="*/ 482009 w 503274"/>
                <a:gd name="connsiteY8" fmla="*/ 446568 h 715926"/>
                <a:gd name="connsiteX9" fmla="*/ 467833 w 503274"/>
                <a:gd name="connsiteY9" fmla="*/ 333154 h 715926"/>
                <a:gd name="connsiteX10" fmla="*/ 474921 w 503274"/>
                <a:gd name="connsiteY10" fmla="*/ 241005 h 715926"/>
                <a:gd name="connsiteX11" fmla="*/ 503274 w 503274"/>
                <a:gd name="connsiteY11" fmla="*/ 141768 h 7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3274" h="715926">
                  <a:moveTo>
                    <a:pt x="503274" y="141768"/>
                  </a:moveTo>
                  <a:lnTo>
                    <a:pt x="56707" y="0"/>
                  </a:lnTo>
                  <a:lnTo>
                    <a:pt x="14177" y="141768"/>
                  </a:lnTo>
                  <a:lnTo>
                    <a:pt x="0" y="318977"/>
                  </a:lnTo>
                  <a:lnTo>
                    <a:pt x="7088" y="474921"/>
                  </a:lnTo>
                  <a:lnTo>
                    <a:pt x="28354" y="602512"/>
                  </a:lnTo>
                  <a:lnTo>
                    <a:pt x="63795" y="715926"/>
                  </a:lnTo>
                  <a:lnTo>
                    <a:pt x="503274" y="559982"/>
                  </a:lnTo>
                  <a:lnTo>
                    <a:pt x="482009" y="446568"/>
                  </a:lnTo>
                  <a:lnTo>
                    <a:pt x="467833" y="333154"/>
                  </a:lnTo>
                  <a:lnTo>
                    <a:pt x="474921" y="241005"/>
                  </a:lnTo>
                  <a:lnTo>
                    <a:pt x="503274" y="141768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67517" y="120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2014-15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6271" y="116953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2015-16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517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2016-17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71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2017-18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5750" y="120496"/>
            <a:ext cx="8572500" cy="6858000"/>
            <a:chOff x="285750" y="0"/>
            <a:chExt cx="85725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6549656" y="4210493"/>
              <a:ext cx="808074" cy="800986"/>
            </a:xfrm>
            <a:custGeom>
              <a:avLst/>
              <a:gdLst>
                <a:gd name="connsiteX0" fmla="*/ 0 w 808074"/>
                <a:gd name="connsiteY0" fmla="*/ 552893 h 786809"/>
                <a:gd name="connsiteX1" fmla="*/ 411125 w 808074"/>
                <a:gd name="connsiteY1" fmla="*/ 0 h 786809"/>
                <a:gd name="connsiteX2" fmla="*/ 489097 w 808074"/>
                <a:gd name="connsiteY2" fmla="*/ 85060 h 786809"/>
                <a:gd name="connsiteX3" fmla="*/ 567070 w 808074"/>
                <a:gd name="connsiteY3" fmla="*/ 155944 h 786809"/>
                <a:gd name="connsiteX4" fmla="*/ 623777 w 808074"/>
                <a:gd name="connsiteY4" fmla="*/ 233916 h 786809"/>
                <a:gd name="connsiteX5" fmla="*/ 666307 w 808074"/>
                <a:gd name="connsiteY5" fmla="*/ 290623 h 786809"/>
                <a:gd name="connsiteX6" fmla="*/ 708837 w 808074"/>
                <a:gd name="connsiteY6" fmla="*/ 340242 h 786809"/>
                <a:gd name="connsiteX7" fmla="*/ 751367 w 808074"/>
                <a:gd name="connsiteY7" fmla="*/ 425302 h 786809"/>
                <a:gd name="connsiteX8" fmla="*/ 786809 w 808074"/>
                <a:gd name="connsiteY8" fmla="*/ 510363 h 786809"/>
                <a:gd name="connsiteX9" fmla="*/ 808074 w 808074"/>
                <a:gd name="connsiteY9" fmla="*/ 574158 h 786809"/>
                <a:gd name="connsiteX10" fmla="*/ 155944 w 808074"/>
                <a:gd name="connsiteY10" fmla="*/ 786809 h 786809"/>
                <a:gd name="connsiteX11" fmla="*/ 120502 w 808074"/>
                <a:gd name="connsiteY11" fmla="*/ 708837 h 786809"/>
                <a:gd name="connsiteX12" fmla="*/ 85060 w 808074"/>
                <a:gd name="connsiteY12" fmla="*/ 659219 h 786809"/>
                <a:gd name="connsiteX13" fmla="*/ 42530 w 808074"/>
                <a:gd name="connsiteY13" fmla="*/ 602512 h 786809"/>
                <a:gd name="connsiteX14" fmla="*/ 0 w 808074"/>
                <a:gd name="connsiteY14" fmla="*/ 552893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8074" h="786809">
                  <a:moveTo>
                    <a:pt x="0" y="552893"/>
                  </a:moveTo>
                  <a:lnTo>
                    <a:pt x="411125" y="0"/>
                  </a:lnTo>
                  <a:lnTo>
                    <a:pt x="489097" y="85060"/>
                  </a:lnTo>
                  <a:lnTo>
                    <a:pt x="567070" y="155944"/>
                  </a:lnTo>
                  <a:lnTo>
                    <a:pt x="623777" y="233916"/>
                  </a:lnTo>
                  <a:lnTo>
                    <a:pt x="666307" y="290623"/>
                  </a:lnTo>
                  <a:lnTo>
                    <a:pt x="708837" y="340242"/>
                  </a:lnTo>
                  <a:lnTo>
                    <a:pt x="751367" y="425302"/>
                  </a:lnTo>
                  <a:lnTo>
                    <a:pt x="786809" y="510363"/>
                  </a:lnTo>
                  <a:lnTo>
                    <a:pt x="808074" y="574158"/>
                  </a:lnTo>
                  <a:lnTo>
                    <a:pt x="155944" y="786809"/>
                  </a:lnTo>
                  <a:lnTo>
                    <a:pt x="120502" y="708837"/>
                  </a:lnTo>
                  <a:lnTo>
                    <a:pt x="85060" y="659219"/>
                  </a:lnTo>
                  <a:lnTo>
                    <a:pt x="42530" y="602512"/>
                  </a:lnTo>
                  <a:lnTo>
                    <a:pt x="0" y="55289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6266122" y="5599815"/>
              <a:ext cx="418214" cy="233916"/>
            </a:xfrm>
            <a:custGeom>
              <a:avLst/>
              <a:gdLst>
                <a:gd name="connsiteX0" fmla="*/ 0 w 404037"/>
                <a:gd name="connsiteY0" fmla="*/ 106325 h 219739"/>
                <a:gd name="connsiteX1" fmla="*/ 0 w 404037"/>
                <a:gd name="connsiteY1" fmla="*/ 219739 h 219739"/>
                <a:gd name="connsiteX2" fmla="*/ 0 w 404037"/>
                <a:gd name="connsiteY2" fmla="*/ 219739 h 219739"/>
                <a:gd name="connsiteX3" fmla="*/ 106325 w 404037"/>
                <a:gd name="connsiteY3" fmla="*/ 219739 h 219739"/>
                <a:gd name="connsiteX4" fmla="*/ 106325 w 404037"/>
                <a:gd name="connsiteY4" fmla="*/ 219739 h 219739"/>
                <a:gd name="connsiteX5" fmla="*/ 184297 w 404037"/>
                <a:gd name="connsiteY5" fmla="*/ 191386 h 219739"/>
                <a:gd name="connsiteX6" fmla="*/ 184297 w 404037"/>
                <a:gd name="connsiteY6" fmla="*/ 191386 h 219739"/>
                <a:gd name="connsiteX7" fmla="*/ 297711 w 404037"/>
                <a:gd name="connsiteY7" fmla="*/ 155944 h 219739"/>
                <a:gd name="connsiteX8" fmla="*/ 297711 w 404037"/>
                <a:gd name="connsiteY8" fmla="*/ 155944 h 219739"/>
                <a:gd name="connsiteX9" fmla="*/ 375683 w 404037"/>
                <a:gd name="connsiteY9" fmla="*/ 113414 h 219739"/>
                <a:gd name="connsiteX10" fmla="*/ 404037 w 404037"/>
                <a:gd name="connsiteY10" fmla="*/ 92149 h 219739"/>
                <a:gd name="connsiteX11" fmla="*/ 326065 w 404037"/>
                <a:gd name="connsiteY11" fmla="*/ 0 h 219739"/>
                <a:gd name="connsiteX12" fmla="*/ 276446 w 404037"/>
                <a:gd name="connsiteY12" fmla="*/ 28353 h 219739"/>
                <a:gd name="connsiteX13" fmla="*/ 276446 w 404037"/>
                <a:gd name="connsiteY13" fmla="*/ 28353 h 219739"/>
                <a:gd name="connsiteX14" fmla="*/ 163032 w 404037"/>
                <a:gd name="connsiteY14" fmla="*/ 70883 h 219739"/>
                <a:gd name="connsiteX15" fmla="*/ 106325 w 404037"/>
                <a:gd name="connsiteY15" fmla="*/ 92149 h 219739"/>
                <a:gd name="connsiteX16" fmla="*/ 106325 w 404037"/>
                <a:gd name="connsiteY16" fmla="*/ 92149 h 219739"/>
                <a:gd name="connsiteX17" fmla="*/ 0 w 404037"/>
                <a:gd name="connsiteY17" fmla="*/ 106325 h 21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4037" h="219739">
                  <a:moveTo>
                    <a:pt x="0" y="106325"/>
                  </a:moveTo>
                  <a:lnTo>
                    <a:pt x="0" y="219739"/>
                  </a:lnTo>
                  <a:lnTo>
                    <a:pt x="0" y="219739"/>
                  </a:lnTo>
                  <a:lnTo>
                    <a:pt x="106325" y="219739"/>
                  </a:lnTo>
                  <a:lnTo>
                    <a:pt x="106325" y="219739"/>
                  </a:lnTo>
                  <a:lnTo>
                    <a:pt x="184297" y="191386"/>
                  </a:lnTo>
                  <a:lnTo>
                    <a:pt x="184297" y="191386"/>
                  </a:lnTo>
                  <a:lnTo>
                    <a:pt x="297711" y="155944"/>
                  </a:lnTo>
                  <a:lnTo>
                    <a:pt x="297711" y="155944"/>
                  </a:lnTo>
                  <a:lnTo>
                    <a:pt x="375683" y="113414"/>
                  </a:lnTo>
                  <a:lnTo>
                    <a:pt x="404037" y="92149"/>
                  </a:lnTo>
                  <a:lnTo>
                    <a:pt x="326065" y="0"/>
                  </a:lnTo>
                  <a:lnTo>
                    <a:pt x="276446" y="28353"/>
                  </a:lnTo>
                  <a:lnTo>
                    <a:pt x="276446" y="28353"/>
                  </a:lnTo>
                  <a:lnTo>
                    <a:pt x="163032" y="70883"/>
                  </a:lnTo>
                  <a:lnTo>
                    <a:pt x="106325" y="92149"/>
                  </a:lnTo>
                  <a:lnTo>
                    <a:pt x="106325" y="92149"/>
                  </a:lnTo>
                  <a:lnTo>
                    <a:pt x="0" y="106325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5599814" y="5883349"/>
              <a:ext cx="673395" cy="411125"/>
            </a:xfrm>
            <a:custGeom>
              <a:avLst/>
              <a:gdLst>
                <a:gd name="connsiteX0" fmla="*/ 673395 w 673395"/>
                <a:gd name="connsiteY0" fmla="*/ 170121 h 411125"/>
                <a:gd name="connsiteX1" fmla="*/ 673395 w 673395"/>
                <a:gd name="connsiteY1" fmla="*/ 411125 h 411125"/>
                <a:gd name="connsiteX2" fmla="*/ 482009 w 673395"/>
                <a:gd name="connsiteY2" fmla="*/ 396949 h 411125"/>
                <a:gd name="connsiteX3" fmla="*/ 304800 w 673395"/>
                <a:gd name="connsiteY3" fmla="*/ 347330 h 411125"/>
                <a:gd name="connsiteX4" fmla="*/ 155944 w 673395"/>
                <a:gd name="connsiteY4" fmla="*/ 290623 h 411125"/>
                <a:gd name="connsiteX5" fmla="*/ 49619 w 673395"/>
                <a:gd name="connsiteY5" fmla="*/ 226828 h 411125"/>
                <a:gd name="connsiteX6" fmla="*/ 0 w 673395"/>
                <a:gd name="connsiteY6" fmla="*/ 184298 h 411125"/>
                <a:gd name="connsiteX7" fmla="*/ 141767 w 673395"/>
                <a:gd name="connsiteY7" fmla="*/ 0 h 411125"/>
                <a:gd name="connsiteX8" fmla="*/ 255181 w 673395"/>
                <a:gd name="connsiteY8" fmla="*/ 70884 h 411125"/>
                <a:gd name="connsiteX9" fmla="*/ 404037 w 673395"/>
                <a:gd name="connsiteY9" fmla="*/ 134679 h 411125"/>
                <a:gd name="connsiteX10" fmla="*/ 552893 w 673395"/>
                <a:gd name="connsiteY10" fmla="*/ 170121 h 411125"/>
                <a:gd name="connsiteX11" fmla="*/ 673395 w 673395"/>
                <a:gd name="connsiteY11" fmla="*/ 170121 h 4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3395" h="411125">
                  <a:moveTo>
                    <a:pt x="673395" y="170121"/>
                  </a:moveTo>
                  <a:lnTo>
                    <a:pt x="673395" y="411125"/>
                  </a:lnTo>
                  <a:lnTo>
                    <a:pt x="482009" y="396949"/>
                  </a:lnTo>
                  <a:lnTo>
                    <a:pt x="304800" y="347330"/>
                  </a:lnTo>
                  <a:lnTo>
                    <a:pt x="155944" y="290623"/>
                  </a:lnTo>
                  <a:lnTo>
                    <a:pt x="49619" y="226828"/>
                  </a:lnTo>
                  <a:lnTo>
                    <a:pt x="0" y="184298"/>
                  </a:lnTo>
                  <a:lnTo>
                    <a:pt x="141767" y="0"/>
                  </a:lnTo>
                  <a:lnTo>
                    <a:pt x="255181" y="70884"/>
                  </a:lnTo>
                  <a:lnTo>
                    <a:pt x="404037" y="134679"/>
                  </a:lnTo>
                  <a:lnTo>
                    <a:pt x="552893" y="170121"/>
                  </a:lnTo>
                  <a:lnTo>
                    <a:pt x="673395" y="170121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280298" y="1020726"/>
              <a:ext cx="404037" cy="680483"/>
            </a:xfrm>
            <a:custGeom>
              <a:avLst/>
              <a:gdLst>
                <a:gd name="connsiteX0" fmla="*/ 0 w 404037"/>
                <a:gd name="connsiteY0" fmla="*/ 680483 h 680483"/>
                <a:gd name="connsiteX1" fmla="*/ 0 w 404037"/>
                <a:gd name="connsiteY1" fmla="*/ 0 h 680483"/>
                <a:gd name="connsiteX2" fmla="*/ 99237 w 404037"/>
                <a:gd name="connsiteY2" fmla="*/ 7088 h 680483"/>
                <a:gd name="connsiteX3" fmla="*/ 198474 w 404037"/>
                <a:gd name="connsiteY3" fmla="*/ 42530 h 680483"/>
                <a:gd name="connsiteX4" fmla="*/ 283535 w 404037"/>
                <a:gd name="connsiteY4" fmla="*/ 70883 h 680483"/>
                <a:gd name="connsiteX5" fmla="*/ 333153 w 404037"/>
                <a:gd name="connsiteY5" fmla="*/ 106325 h 680483"/>
                <a:gd name="connsiteX6" fmla="*/ 404037 w 404037"/>
                <a:gd name="connsiteY6" fmla="*/ 148855 h 680483"/>
                <a:gd name="connsiteX7" fmla="*/ 0 w 404037"/>
                <a:gd name="connsiteY7" fmla="*/ 680483 h 6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37" h="680483">
                  <a:moveTo>
                    <a:pt x="0" y="680483"/>
                  </a:moveTo>
                  <a:lnTo>
                    <a:pt x="0" y="0"/>
                  </a:lnTo>
                  <a:lnTo>
                    <a:pt x="99237" y="7088"/>
                  </a:lnTo>
                  <a:lnTo>
                    <a:pt x="198474" y="42530"/>
                  </a:lnTo>
                  <a:lnTo>
                    <a:pt x="283535" y="70883"/>
                  </a:lnTo>
                  <a:lnTo>
                    <a:pt x="333153" y="106325"/>
                  </a:lnTo>
                  <a:lnTo>
                    <a:pt x="404037" y="148855"/>
                  </a:lnTo>
                  <a:lnTo>
                    <a:pt x="0" y="68048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528391" y="779721"/>
              <a:ext cx="843516" cy="793898"/>
            </a:xfrm>
            <a:custGeom>
              <a:avLst/>
              <a:gdLst>
                <a:gd name="connsiteX0" fmla="*/ 0 w 829340"/>
                <a:gd name="connsiteY0" fmla="*/ 567070 h 793898"/>
                <a:gd name="connsiteX1" fmla="*/ 411126 w 829340"/>
                <a:gd name="connsiteY1" fmla="*/ 0 h 793898"/>
                <a:gd name="connsiteX2" fmla="*/ 482010 w 829340"/>
                <a:gd name="connsiteY2" fmla="*/ 63795 h 793898"/>
                <a:gd name="connsiteX3" fmla="*/ 559982 w 829340"/>
                <a:gd name="connsiteY3" fmla="*/ 141767 h 793898"/>
                <a:gd name="connsiteX4" fmla="*/ 630866 w 829340"/>
                <a:gd name="connsiteY4" fmla="*/ 219739 h 793898"/>
                <a:gd name="connsiteX5" fmla="*/ 701749 w 829340"/>
                <a:gd name="connsiteY5" fmla="*/ 326065 h 793898"/>
                <a:gd name="connsiteX6" fmla="*/ 765545 w 829340"/>
                <a:gd name="connsiteY6" fmla="*/ 453656 h 793898"/>
                <a:gd name="connsiteX7" fmla="*/ 829340 w 829340"/>
                <a:gd name="connsiteY7" fmla="*/ 588335 h 793898"/>
                <a:gd name="connsiteX8" fmla="*/ 170121 w 829340"/>
                <a:gd name="connsiteY8" fmla="*/ 793898 h 793898"/>
                <a:gd name="connsiteX9" fmla="*/ 134680 w 829340"/>
                <a:gd name="connsiteY9" fmla="*/ 708837 h 793898"/>
                <a:gd name="connsiteX10" fmla="*/ 85061 w 829340"/>
                <a:gd name="connsiteY10" fmla="*/ 637953 h 793898"/>
                <a:gd name="connsiteX11" fmla="*/ 0 w 829340"/>
                <a:gd name="connsiteY11" fmla="*/ 567070 h 79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340" h="793898">
                  <a:moveTo>
                    <a:pt x="0" y="567070"/>
                  </a:moveTo>
                  <a:lnTo>
                    <a:pt x="411126" y="0"/>
                  </a:lnTo>
                  <a:lnTo>
                    <a:pt x="482010" y="63795"/>
                  </a:lnTo>
                  <a:lnTo>
                    <a:pt x="559982" y="141767"/>
                  </a:lnTo>
                  <a:lnTo>
                    <a:pt x="630866" y="219739"/>
                  </a:lnTo>
                  <a:lnTo>
                    <a:pt x="701749" y="326065"/>
                  </a:lnTo>
                  <a:lnTo>
                    <a:pt x="765545" y="453656"/>
                  </a:lnTo>
                  <a:lnTo>
                    <a:pt x="829340" y="588335"/>
                  </a:lnTo>
                  <a:lnTo>
                    <a:pt x="170121" y="793898"/>
                  </a:lnTo>
                  <a:lnTo>
                    <a:pt x="134680" y="708837"/>
                  </a:lnTo>
                  <a:lnTo>
                    <a:pt x="85061" y="637953"/>
                  </a:lnTo>
                  <a:lnTo>
                    <a:pt x="0" y="567070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124893" y="1360967"/>
              <a:ext cx="503274" cy="715926"/>
            </a:xfrm>
            <a:custGeom>
              <a:avLst/>
              <a:gdLst>
                <a:gd name="connsiteX0" fmla="*/ 503274 w 503274"/>
                <a:gd name="connsiteY0" fmla="*/ 141768 h 715926"/>
                <a:gd name="connsiteX1" fmla="*/ 56707 w 503274"/>
                <a:gd name="connsiteY1" fmla="*/ 0 h 715926"/>
                <a:gd name="connsiteX2" fmla="*/ 14177 w 503274"/>
                <a:gd name="connsiteY2" fmla="*/ 141768 h 715926"/>
                <a:gd name="connsiteX3" fmla="*/ 0 w 503274"/>
                <a:gd name="connsiteY3" fmla="*/ 318977 h 715926"/>
                <a:gd name="connsiteX4" fmla="*/ 7088 w 503274"/>
                <a:gd name="connsiteY4" fmla="*/ 474921 h 715926"/>
                <a:gd name="connsiteX5" fmla="*/ 28354 w 503274"/>
                <a:gd name="connsiteY5" fmla="*/ 602512 h 715926"/>
                <a:gd name="connsiteX6" fmla="*/ 63795 w 503274"/>
                <a:gd name="connsiteY6" fmla="*/ 715926 h 715926"/>
                <a:gd name="connsiteX7" fmla="*/ 503274 w 503274"/>
                <a:gd name="connsiteY7" fmla="*/ 559982 h 715926"/>
                <a:gd name="connsiteX8" fmla="*/ 482009 w 503274"/>
                <a:gd name="connsiteY8" fmla="*/ 446568 h 715926"/>
                <a:gd name="connsiteX9" fmla="*/ 467833 w 503274"/>
                <a:gd name="connsiteY9" fmla="*/ 333154 h 715926"/>
                <a:gd name="connsiteX10" fmla="*/ 474921 w 503274"/>
                <a:gd name="connsiteY10" fmla="*/ 241005 h 715926"/>
                <a:gd name="connsiteX11" fmla="*/ 503274 w 503274"/>
                <a:gd name="connsiteY11" fmla="*/ 141768 h 7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3274" h="715926">
                  <a:moveTo>
                    <a:pt x="503274" y="141768"/>
                  </a:moveTo>
                  <a:lnTo>
                    <a:pt x="56707" y="0"/>
                  </a:lnTo>
                  <a:lnTo>
                    <a:pt x="14177" y="141768"/>
                  </a:lnTo>
                  <a:lnTo>
                    <a:pt x="0" y="318977"/>
                  </a:lnTo>
                  <a:lnTo>
                    <a:pt x="7088" y="474921"/>
                  </a:lnTo>
                  <a:lnTo>
                    <a:pt x="28354" y="602512"/>
                  </a:lnTo>
                  <a:lnTo>
                    <a:pt x="63795" y="715926"/>
                  </a:lnTo>
                  <a:lnTo>
                    <a:pt x="503274" y="559982"/>
                  </a:lnTo>
                  <a:lnTo>
                    <a:pt x="482009" y="446568"/>
                  </a:lnTo>
                  <a:lnTo>
                    <a:pt x="467833" y="333154"/>
                  </a:lnTo>
                  <a:lnTo>
                    <a:pt x="474921" y="241005"/>
                  </a:lnTo>
                  <a:lnTo>
                    <a:pt x="503274" y="141768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67517" y="120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2014-15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6271" y="116953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2015-16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517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2016-17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71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2017-18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8358" y="7082"/>
            <a:ext cx="38135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34809" y="0"/>
            <a:ext cx="5309190" cy="3239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0241" y="909705"/>
            <a:ext cx="829339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1-2:  Post-graduation employment or enrollment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4-5:  Graduation and retention rates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8035041" y="2383286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75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794" y="4014290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59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52275" y="2902095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56028" y="4941661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2924" y="211475"/>
            <a:ext cx="832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Score: New College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3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By September 1, 2017, each BOT should: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51" y="1219232"/>
            <a:ext cx="8732875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Choose 3 metrics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from SUS Strategic Plan indicators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excellence benchmarks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(1-10)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improvement benchmarks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1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By September 1, 2017, each BOT should: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51" y="1219232"/>
            <a:ext cx="8732875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Choose 3 metrics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from SUS Strategic Plan indicators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excellence benchmarks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(1-10)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improvement benchmarks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72" y="1761493"/>
            <a:ext cx="78042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— prioritized list</a:t>
            </a:r>
            <a:endParaRPr lang="en-US" sz="2800" dirty="0" smtClean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372" y="3452069"/>
            <a:ext cx="78042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— earn no more than </a:t>
            </a:r>
            <a:r>
              <a:rPr lang="en-US" sz="2800" dirty="0" smtClean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7 points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in the first year</a:t>
            </a: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4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Federally-funded R&amp;D Expenditures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96810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students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77024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 collaborating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on research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57238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students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publishing/presenting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research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1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78" y="2376377"/>
            <a:ext cx="5819555" cy="4364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completing an internship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2" y="1155437"/>
            <a:ext cx="898805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Percent of students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self-reporting internships: 45-60%</a:t>
            </a:r>
          </a:p>
          <a:p>
            <a:endParaRPr lang="en-US" sz="28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% internship activities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appearing on transcript: 25-40%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698" y="2863720"/>
            <a:ext cx="4100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Percent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with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transcripted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internships</a:t>
            </a:r>
            <a:endParaRPr lang="en-US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completing 3+ HIPs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81" y="1155437"/>
            <a:ext cx="8654903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H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igh </a:t>
            </a:r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I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mpact </a:t>
            </a:r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P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ractices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Learning communities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Service- or community-based learning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Research with faculty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Internship, practicum, co-op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Study abroad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Culminating senior experience</a:t>
            </a:r>
          </a:p>
        </p:txBody>
      </p:sp>
    </p:spTree>
    <p:extLst>
      <p:ext uri="{BB962C8B-B14F-4D97-AF65-F5344CB8AC3E}">
        <p14:creationId xmlns:p14="http://schemas.microsoft.com/office/powerpoint/2010/main" val="12297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Score: New College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and other SUS schools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9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Metric 10:  BOT Choice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51" y="1219232"/>
            <a:ext cx="873287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36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Meaningful, important</a:t>
            </a:r>
          </a:p>
          <a:p>
            <a:endParaRPr lang="en-US" sz="3600" dirty="0">
              <a:solidFill>
                <a:srgbClr val="646699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  <a:p>
            <a:r>
              <a:rPr lang="en-US" sz="36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Paper trail</a:t>
            </a:r>
          </a:p>
          <a:p>
            <a:endParaRPr lang="en-US" sz="3600" dirty="0">
              <a:solidFill>
                <a:srgbClr val="646699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  <a:p>
            <a:r>
              <a:rPr lang="en-US" sz="36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Score of 7 with improvement</a:t>
            </a:r>
            <a:endParaRPr lang="en-US" sz="3600" dirty="0" smtClean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535" y="87014"/>
            <a:ext cx="858401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venirNext" charset="0"/>
              </a:rPr>
              <a:t>SUS Strategic </a:t>
            </a:r>
            <a:r>
              <a:rPr lang="en-US" sz="2000" b="1" dirty="0">
                <a:latin typeface="AvenirNext" charset="0"/>
              </a:rPr>
              <a:t>Plan </a:t>
            </a:r>
            <a:r>
              <a:rPr lang="en-US" sz="2000" b="1" dirty="0" smtClean="0">
                <a:latin typeface="AvenirNext" charset="0"/>
              </a:rPr>
              <a:t>Indicators — some possible options: </a:t>
            </a:r>
            <a:endParaRPr lang="en-US" sz="2000" dirty="0">
              <a:solidFill>
                <a:srgbClr val="7C7C7C"/>
              </a:solidFill>
              <a:latin typeface="AvenirNext" charset="0"/>
            </a:endParaRPr>
          </a:p>
          <a:p>
            <a:r>
              <a:rPr lang="en-US" sz="1600" dirty="0">
                <a:latin typeface="AvenirNext" charset="0"/>
              </a:rPr>
              <a:t/>
            </a:r>
            <a:br>
              <a:rPr lang="en-US" sz="1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1. </a:t>
            </a:r>
            <a:r>
              <a:rPr lang="en-US" sz="2000" dirty="0">
                <a:latin typeface="AvenirNext" charset="0"/>
              </a:rPr>
              <a:t>Average Time to </a:t>
            </a:r>
            <a:r>
              <a:rPr lang="en-US" sz="2000" dirty="0" smtClean="0">
                <a:latin typeface="AvenirNext" charset="0"/>
              </a:rPr>
              <a:t>Degree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2. </a:t>
            </a:r>
            <a:r>
              <a:rPr lang="en-US" sz="2000" dirty="0">
                <a:latin typeface="AvenirNext" charset="0"/>
              </a:rPr>
              <a:t>Four-Year Graduation </a:t>
            </a:r>
            <a:r>
              <a:rPr lang="en-US" sz="2000" dirty="0" smtClean="0">
                <a:latin typeface="AvenirNext" charset="0"/>
              </a:rPr>
              <a:t>Rates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3. </a:t>
            </a:r>
            <a:r>
              <a:rPr lang="en-US" sz="2000" dirty="0">
                <a:latin typeface="AvenirNext" charset="0"/>
              </a:rPr>
              <a:t>Percent of Bachelor’s Degrees without Excess </a:t>
            </a:r>
            <a:r>
              <a:rPr lang="en-US" sz="2000" dirty="0" smtClean="0">
                <a:latin typeface="AvenirNext" charset="0"/>
              </a:rPr>
              <a:t>Hours</a:t>
            </a:r>
          </a:p>
          <a:p>
            <a:endParaRPr lang="en-US" sz="600" dirty="0" smtClean="0">
              <a:latin typeface="AvenirNext" charset="0"/>
            </a:endParaRPr>
          </a:p>
          <a:p>
            <a:r>
              <a:rPr lang="en-US" sz="2000" dirty="0">
                <a:latin typeface="AvenirNext" charset="0"/>
              </a:rPr>
              <a:t>4</a:t>
            </a:r>
            <a:r>
              <a:rPr lang="en-US" sz="2000" dirty="0" smtClean="0">
                <a:latin typeface="AvenirNext" charset="0"/>
              </a:rPr>
              <a:t>. </a:t>
            </a:r>
            <a:r>
              <a:rPr lang="en-US" sz="2000" dirty="0">
                <a:latin typeface="AvenirNext" charset="0"/>
              </a:rPr>
              <a:t>Number of Adult Undergraduates </a:t>
            </a:r>
            <a:r>
              <a:rPr lang="en-US" sz="2000" dirty="0" smtClean="0">
                <a:latin typeface="AvenirNext" charset="0"/>
              </a:rPr>
              <a:t>Enrolled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5. </a:t>
            </a:r>
            <a:r>
              <a:rPr lang="en-US" sz="2000" dirty="0">
                <a:latin typeface="AvenirNext" charset="0"/>
              </a:rPr>
              <a:t>Bachelor’s Degrees </a:t>
            </a:r>
            <a:r>
              <a:rPr lang="en-US" sz="2000" dirty="0" smtClean="0">
                <a:latin typeface="AvenirNext" charset="0"/>
              </a:rPr>
              <a:t>(or Graduate Degrees) Awarded Annually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7. </a:t>
            </a:r>
            <a:r>
              <a:rPr lang="en-US" sz="2000" dirty="0">
                <a:latin typeface="AvenirNext" charset="0"/>
              </a:rPr>
              <a:t>Bachelor’s Degrees Awarded to African-American &amp; </a:t>
            </a:r>
            <a:r>
              <a:rPr lang="en-US" sz="2000" dirty="0" smtClean="0">
                <a:latin typeface="AvenirNext" charset="0"/>
              </a:rPr>
              <a:t>Hispanic Students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8. % of </a:t>
            </a:r>
            <a:r>
              <a:rPr lang="en-US" sz="2000" dirty="0">
                <a:latin typeface="AvenirNext" charset="0"/>
              </a:rPr>
              <a:t>Bachelor’s degrees awarded in Global </a:t>
            </a:r>
            <a:r>
              <a:rPr lang="en-US" sz="2000" dirty="0" smtClean="0">
                <a:latin typeface="AvenirNext" charset="0"/>
              </a:rPr>
              <a:t>Competitiveness Area</a:t>
            </a:r>
          </a:p>
          <a:p>
            <a:endParaRPr lang="en-US" sz="600" dirty="0" smtClean="0">
              <a:latin typeface="AvenirNext" charset="0"/>
            </a:endParaRPr>
          </a:p>
          <a:p>
            <a:r>
              <a:rPr lang="en-US" sz="2000" dirty="0" smtClean="0">
                <a:latin typeface="AvenirNext" charset="0"/>
              </a:rPr>
              <a:t>9. </a:t>
            </a:r>
            <a:r>
              <a:rPr lang="en-US" sz="2000" dirty="0">
                <a:latin typeface="AvenirNext" charset="0"/>
              </a:rPr>
              <a:t>Faculty Membership in National </a:t>
            </a:r>
            <a:r>
              <a:rPr lang="en-US" sz="2000" dirty="0" smtClean="0">
                <a:latin typeface="AvenirNext" charset="0"/>
              </a:rPr>
              <a:t>Academies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10. </a:t>
            </a:r>
            <a:r>
              <a:rPr lang="en-US" sz="2000" dirty="0">
                <a:latin typeface="AvenirNext" charset="0"/>
              </a:rPr>
              <a:t>Faculty </a:t>
            </a:r>
            <a:r>
              <a:rPr lang="en-US" sz="2000" dirty="0" smtClean="0">
                <a:latin typeface="AvenirNext" charset="0"/>
              </a:rPr>
              <a:t>Awards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11. Carnegie </a:t>
            </a:r>
            <a:r>
              <a:rPr lang="en-US" sz="2000" dirty="0">
                <a:latin typeface="AvenirNext" charset="0"/>
              </a:rPr>
              <a:t>Foundation’s </a:t>
            </a:r>
            <a:r>
              <a:rPr lang="en-US" sz="2000" dirty="0" smtClean="0">
                <a:latin typeface="AvenirNext" charset="0"/>
              </a:rPr>
              <a:t>Community </a:t>
            </a:r>
            <a:r>
              <a:rPr lang="en-US" sz="2000" dirty="0">
                <a:latin typeface="AvenirNext" charset="0"/>
              </a:rPr>
              <a:t>Engagement </a:t>
            </a:r>
            <a:r>
              <a:rPr lang="en-US" sz="2000" dirty="0" smtClean="0">
                <a:latin typeface="AvenirNext" charset="0"/>
              </a:rPr>
              <a:t>Classification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12. </a:t>
            </a:r>
            <a:r>
              <a:rPr lang="en-US" sz="2000" dirty="0">
                <a:latin typeface="AvenirNext" charset="0"/>
              </a:rPr>
              <a:t>Total R&amp;D </a:t>
            </a:r>
            <a:r>
              <a:rPr lang="en-US" sz="2000" dirty="0" smtClean="0">
                <a:latin typeface="AvenirNext" charset="0"/>
              </a:rPr>
              <a:t>Expenditures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13. </a:t>
            </a:r>
            <a:r>
              <a:rPr lang="en-US" sz="2000" dirty="0">
                <a:latin typeface="AvenirNext" charset="0"/>
              </a:rPr>
              <a:t>Percent of R&amp;D Expenditures funded from External </a:t>
            </a:r>
            <a:r>
              <a:rPr lang="en-US" sz="2000" dirty="0" smtClean="0">
                <a:latin typeface="AvenirNext" charset="0"/>
              </a:rPr>
              <a:t>Sources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14. % of Seniors </a:t>
            </a:r>
            <a:r>
              <a:rPr lang="en-US" sz="2000" dirty="0">
                <a:latin typeface="AvenirNext" charset="0"/>
              </a:rPr>
              <a:t>Engaged in Research </a:t>
            </a:r>
            <a:r>
              <a:rPr lang="en-US" sz="2000" dirty="0" smtClean="0">
                <a:latin typeface="AvenirNext" charset="0"/>
              </a:rPr>
              <a:t>or Assisting </a:t>
            </a:r>
            <a:r>
              <a:rPr lang="en-US" sz="2000" dirty="0">
                <a:latin typeface="AvenirNext" charset="0"/>
              </a:rPr>
              <a:t>in Faculty </a:t>
            </a:r>
            <a:r>
              <a:rPr lang="en-US" sz="2000" dirty="0" smtClean="0">
                <a:latin typeface="AvenirNext" charset="0"/>
              </a:rPr>
              <a:t>Research</a:t>
            </a:r>
          </a:p>
          <a:p>
            <a:r>
              <a:rPr lang="en-US" sz="600" dirty="0">
                <a:latin typeface="AvenirNext" charset="0"/>
              </a:rPr>
              <a:t/>
            </a:r>
            <a:br>
              <a:rPr lang="en-US" sz="600" dirty="0">
                <a:latin typeface="AvenirNext" charset="0"/>
              </a:rPr>
            </a:br>
            <a:r>
              <a:rPr lang="en-US" sz="2000" dirty="0" smtClean="0">
                <a:latin typeface="AvenirNext" charset="0"/>
              </a:rPr>
              <a:t>16. % of </a:t>
            </a:r>
            <a:r>
              <a:rPr lang="en-US" sz="2000" dirty="0">
                <a:latin typeface="AvenirNext" charset="0"/>
              </a:rPr>
              <a:t>students participating in an </a:t>
            </a:r>
            <a:r>
              <a:rPr lang="en-US" sz="2000" dirty="0" smtClean="0">
                <a:latin typeface="AvenirNext" charset="0"/>
              </a:rPr>
              <a:t>internship </a:t>
            </a:r>
            <a:r>
              <a:rPr lang="en-US" sz="2000" dirty="0">
                <a:latin typeface="AvenirNext" charset="0"/>
              </a:rPr>
              <a:t>for academic </a:t>
            </a:r>
            <a:r>
              <a:rPr lang="en-US" sz="2000" dirty="0" smtClean="0">
                <a:latin typeface="AvenirNext" charset="0"/>
              </a:rPr>
              <a:t>credit</a:t>
            </a:r>
          </a:p>
          <a:p>
            <a:endParaRPr lang="en-US" sz="600" dirty="0" smtClean="0">
              <a:latin typeface="AvenirNext" charset="0"/>
            </a:endParaRPr>
          </a:p>
          <a:p>
            <a:r>
              <a:rPr lang="en-US" sz="2000" dirty="0" smtClean="0">
                <a:latin typeface="AvenirNext" charset="0"/>
              </a:rPr>
              <a:t>17. </a:t>
            </a:r>
            <a:r>
              <a:rPr lang="en-US" sz="2000" dirty="0">
                <a:latin typeface="AvenirNext" charset="0"/>
              </a:rPr>
              <a:t>Alumni giving percentage</a:t>
            </a:r>
            <a:r>
              <a:rPr lang="en-US" sz="2000" dirty="0">
                <a:latin typeface="LucidaGrande" charset="0"/>
              </a:rPr>
              <a:t> 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71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≤ 50: </a:t>
            </a:r>
            <a:r>
              <a:rPr lang="en-US" sz="2800" dirty="0" smtClean="0">
                <a:solidFill>
                  <a:srgbClr val="CE9C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lose base institutional funding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7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in bottom 3: </a:t>
            </a:r>
            <a:r>
              <a:rPr lang="en-US" sz="2800" dirty="0" smtClean="0">
                <a:solidFill>
                  <a:srgbClr val="E0C4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no state investment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7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in top 3: </a:t>
            </a:r>
            <a:r>
              <a:rPr lang="en-US" sz="2800" dirty="0" smtClean="0">
                <a:solidFill>
                  <a:srgbClr val="9CD3A5"/>
                </a:solidFill>
                <a:latin typeface="Avenir Next Medium" charset="0"/>
                <a:ea typeface="Avenir Next Medium" charset="0"/>
                <a:cs typeface="Avenir Next Medium" charset="0"/>
              </a:rPr>
              <a:t>base + state + bonus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2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4272</TotalTime>
  <Words>1000</Words>
  <Application>Microsoft Macintosh PowerPoint</Application>
  <PresentationFormat>On-screen Show (4:3)</PresentationFormat>
  <Paragraphs>306</Paragraphs>
  <Slides>61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Avenir Next</vt:lpstr>
      <vt:lpstr>Avenir Next Condensed Demi Bold</vt:lpstr>
      <vt:lpstr>Avenir Next Medium</vt:lpstr>
      <vt:lpstr>Avenir Next Ultra Light</vt:lpstr>
      <vt:lpstr>AvenirNext</vt:lpstr>
      <vt:lpstr>Calibri</vt:lpstr>
      <vt:lpstr>Calibri Light</vt:lpstr>
      <vt:lpstr>LucidaGrande</vt:lpstr>
      <vt:lpstr>Arial</vt:lpstr>
      <vt:lpstr>Office Theme</vt:lpstr>
      <vt:lpstr>Performance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157</cp:revision>
  <dcterms:created xsi:type="dcterms:W3CDTF">2017-03-06T18:51:00Z</dcterms:created>
  <dcterms:modified xsi:type="dcterms:W3CDTF">2017-03-09T18:04:05Z</dcterms:modified>
</cp:coreProperties>
</file>