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256" r:id="rId2"/>
    <p:sldId id="269" r:id="rId3"/>
    <p:sldId id="270" r:id="rId4"/>
    <p:sldId id="274" r:id="rId5"/>
    <p:sldId id="275" r:id="rId6"/>
    <p:sldId id="257" r:id="rId7"/>
    <p:sldId id="286" r:id="rId8"/>
    <p:sldId id="287" r:id="rId9"/>
    <p:sldId id="288" r:id="rId10"/>
    <p:sldId id="289" r:id="rId11"/>
    <p:sldId id="281" r:id="rId12"/>
    <p:sldId id="282" r:id="rId13"/>
    <p:sldId id="283" r:id="rId14"/>
    <p:sldId id="284" r:id="rId15"/>
    <p:sldId id="285" r:id="rId16"/>
    <p:sldId id="259" r:id="rId17"/>
    <p:sldId id="300" r:id="rId18"/>
    <p:sldId id="301" r:id="rId19"/>
    <p:sldId id="302" r:id="rId20"/>
    <p:sldId id="304" r:id="rId21"/>
    <p:sldId id="305" r:id="rId22"/>
    <p:sldId id="306" r:id="rId23"/>
    <p:sldId id="272" r:id="rId24"/>
    <p:sldId id="307" r:id="rId25"/>
    <p:sldId id="360" r:id="rId26"/>
    <p:sldId id="361" r:id="rId27"/>
    <p:sldId id="362" r:id="rId28"/>
    <p:sldId id="365" r:id="rId29"/>
    <p:sldId id="364" r:id="rId30"/>
    <p:sldId id="366" r:id="rId31"/>
    <p:sldId id="363" r:id="rId32"/>
    <p:sldId id="367" r:id="rId33"/>
    <p:sldId id="368" r:id="rId34"/>
    <p:sldId id="369" r:id="rId35"/>
    <p:sldId id="371" r:id="rId36"/>
    <p:sldId id="372" r:id="rId37"/>
    <p:sldId id="374" r:id="rId38"/>
    <p:sldId id="375" r:id="rId39"/>
    <p:sldId id="373" r:id="rId40"/>
    <p:sldId id="376" r:id="rId41"/>
    <p:sldId id="377" r:id="rId42"/>
    <p:sldId id="379" r:id="rId43"/>
    <p:sldId id="378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10" r:id="rId52"/>
    <p:sldId id="388" r:id="rId53"/>
    <p:sldId id="311" r:id="rId54"/>
    <p:sldId id="389" r:id="rId55"/>
    <p:sldId id="390" r:id="rId56"/>
    <p:sldId id="391" r:id="rId57"/>
    <p:sldId id="393" r:id="rId58"/>
    <p:sldId id="394" r:id="rId59"/>
    <p:sldId id="395" r:id="rId60"/>
    <p:sldId id="39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89CC"/>
    <a:srgbClr val="3074CA"/>
    <a:srgbClr val="F0DFBB"/>
    <a:srgbClr val="E5D7B4"/>
    <a:srgbClr val="FCE1D2"/>
    <a:srgbClr val="509AF8"/>
    <a:srgbClr val="294E7F"/>
    <a:srgbClr val="1E4672"/>
    <a:srgbClr val="778A2D"/>
    <a:srgbClr val="617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2"/>
    <p:restoredTop sz="94649"/>
  </p:normalViewPr>
  <p:slideViewPr>
    <p:cSldViewPr snapToGrid="0" snapToObjects="1">
      <p:cViewPr varScale="1">
        <p:scale>
          <a:sx n="195" d="100"/>
          <a:sy n="195" d="100"/>
        </p:scale>
        <p:origin x="2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Institutional</c:v>
                </c:pt>
              </c:strCache>
            </c:strRef>
          </c:tx>
          <c:spPr>
            <a:solidFill>
              <a:srgbClr val="294E7F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250</c:v>
                </c:pt>
                <c:pt idx="2">
                  <c:v>275</c:v>
                </c:pt>
                <c:pt idx="3">
                  <c:v>275</c:v>
                </c:pt>
                <c:pt idx="4">
                  <c:v>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5E-ED4A-8F8B-4542840EF3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State</c:v>
                </c:pt>
              </c:strCache>
            </c:strRef>
          </c:tx>
          <c:spPr>
            <a:solidFill>
              <a:srgbClr val="509AF8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100</c:v>
                </c:pt>
                <c:pt idx="1">
                  <c:v>150</c:v>
                </c:pt>
                <c:pt idx="2">
                  <c:v>225</c:v>
                </c:pt>
                <c:pt idx="3">
                  <c:v>245</c:v>
                </c:pt>
                <c:pt idx="4">
                  <c:v>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95E-ED4A-8F8B-4542840EF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3746720"/>
        <c:axId val="243721152"/>
      </c:areaChart>
      <c:catAx>
        <c:axId val="24374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721152"/>
        <c:crosses val="autoZero"/>
        <c:auto val="1"/>
        <c:lblAlgn val="ctr"/>
        <c:lblOffset val="100"/>
        <c:noMultiLvlLbl val="0"/>
      </c:catAx>
      <c:valAx>
        <c:axId val="24372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746720"/>
        <c:crosses val="autoZero"/>
        <c:crossBetween val="midCat"/>
        <c:majorUnit val="200"/>
        <c:min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01DA5-ACBF-8D43-8656-E1618EF1515C}" type="datetimeFigureOut">
              <a:rPr lang="en-US" smtClean="0"/>
              <a:t>7/6/18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D6733-C6BD-1C48-B36B-CD91A722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0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64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49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67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4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6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ADB5D-550F-934E-90BA-596D606403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3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1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2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9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1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5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1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6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3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3DDD-04B9-6545-890D-905876176CFA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C637-B4D4-9247-8399-EC33030EF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5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C491C-18D7-B641-9ADB-8629AEA84D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1D7220-8018-7C49-A7DE-D7BDAA438960}"/>
              </a:ext>
            </a:extLst>
          </p:cNvPr>
          <p:cNvSpPr/>
          <p:nvPr/>
        </p:nvSpPr>
        <p:spPr>
          <a:xfrm>
            <a:off x="-463931" y="114539"/>
            <a:ext cx="7293355" cy="584776"/>
          </a:xfrm>
          <a:prstGeom prst="roundRect">
            <a:avLst>
              <a:gd name="adj" fmla="val 42321"/>
            </a:avLst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CDC93-9391-854F-BDC1-91BD0F4B51F3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Performance Metrics: </a:t>
            </a:r>
            <a:r>
              <a:rPr lang="en-US" sz="3600" dirty="0">
                <a:solidFill>
                  <a:srgbClr val="569BDA"/>
                </a:solidFill>
              </a:rPr>
              <a:t>2018 Update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D8D1B-6BD0-C740-B84D-3FDF7C31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5961639"/>
            <a:ext cx="2309499" cy="67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8403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9F76F9-344C-FE4E-B4FF-AFA0F83BAAAA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FF381-5281-4540-8155-6FBC21038500}"/>
              </a:ext>
            </a:extLst>
          </p:cNvPr>
          <p:cNvSpPr/>
          <p:nvPr/>
        </p:nvSpPr>
        <p:spPr>
          <a:xfrm>
            <a:off x="0" y="2863936"/>
            <a:ext cx="9143999" cy="76944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How does this work?</a:t>
            </a:r>
            <a:endParaRPr lang="en-US" sz="44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50466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057752"/>
              </p:ext>
            </p:extLst>
          </p:nvPr>
        </p:nvGraphicFramePr>
        <p:xfrm>
          <a:off x="207819" y="519274"/>
          <a:ext cx="8676501" cy="5516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Performance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Points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3716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828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% employed ($25,000+) or enrolled one year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41.8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-1.9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Median wages of bachelor’s graduates 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employed full-time one year 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$25,000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$26,500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+7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Cost to the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student: net tuition &amp; fees</a:t>
                      </a: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per 120 credit hours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$8,190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$5,920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-27.7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+10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Six-year graduation rate for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First-Time-in-College (FTIC) students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70.5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63.4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-7.1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-6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Academic progress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81.3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84.3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+3.0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6*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+3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Bachelor’s degrees awarded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within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programs of strategic emphasis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39.5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45.9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+6.3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+5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University access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30.0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28.3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-1.6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Freshmen in Top 10% of graduating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high school class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BOG Choice:  Percent of baccalaureate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degrees a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warded without excess hours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BOT Choice: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% of undergraduate seniors participating in research course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 score:</a:t>
                      </a:r>
                    </a:p>
                  </a:txBody>
                  <a:tcPr marL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59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+16</a:t>
                      </a:r>
                    </a:p>
                  </a:txBody>
                  <a:tcPr marL="0" marR="1828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31669" y="0"/>
            <a:ext cx="551233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3631668" cy="1018309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2" y="5548746"/>
            <a:ext cx="3631671" cy="1309256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966355"/>
            <a:ext cx="270164" cy="467591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9898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118919"/>
              </p:ext>
            </p:extLst>
          </p:nvPr>
        </p:nvGraphicFramePr>
        <p:xfrm>
          <a:off x="207819" y="519274"/>
          <a:ext cx="8676501" cy="5516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Performance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Points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3716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828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% employed ($25,000+) or enrolled one year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41.8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-1.9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Median wages of bachelor’s graduates 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employed full-time one year 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$25,000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$26,500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+7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Cost to the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student: net tuition &amp; fees</a:t>
                      </a: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per 120 credit hours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$8,190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$5,920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-27.7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+10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Six-year graduation rate for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First-Time-in-College (FTIC) students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70.5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63.4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-7.1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-6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Academic progress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81.3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84.3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+3.0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6*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+3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Bachelor’s degrees awarded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within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programs of strategic emphasis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39.5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45.9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+6.3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+5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University access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30.0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28.3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-1.6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Freshmen in Top 10% of graduating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high school class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BOG Choice:  Percent of baccalaureate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degrees a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warded without excess hours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BOT Choice: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% of undergraduate seniors participating in research course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 score:</a:t>
                      </a:r>
                    </a:p>
                  </a:txBody>
                  <a:tcPr marL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59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+16</a:t>
                      </a:r>
                    </a:p>
                  </a:txBody>
                  <a:tcPr marL="0" marR="1828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066314" y="0"/>
            <a:ext cx="1077685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3667990" cy="1018309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" y="5548746"/>
            <a:ext cx="8066316" cy="1309256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66355"/>
            <a:ext cx="270164" cy="467591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67991" y="-2"/>
            <a:ext cx="4398323" cy="50915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36819" y="509155"/>
            <a:ext cx="2763982" cy="505025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4264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779848"/>
              </p:ext>
            </p:extLst>
          </p:nvPr>
        </p:nvGraphicFramePr>
        <p:xfrm>
          <a:off x="207819" y="519274"/>
          <a:ext cx="8676501" cy="5516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Performance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Points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3716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828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% employed ($25,000+) or enrolled one year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41.8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-1.9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Median wages of bachelor’s graduates 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employed full-time one year 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$25,000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$26,500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+7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Cost to the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student: net tuition &amp; fees</a:t>
                      </a: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per 120 credit hours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$8,190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$5,920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-27.7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+10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Six-year graduation rate for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First-Time-in-College (FTIC) students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70.5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63.4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-7.1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-6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Academic progress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81.3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84.3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+3.0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6*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+3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Bachelor’s degrees awarded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within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programs of strategic emphasis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39.5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45.9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+6.3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+5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University access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30.0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28.3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-1.6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Freshmen in Top 10% of graduating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high school class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BOG Choice:  Percent of baccalaureate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degrees a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warded without excess hours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BOT Choice: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% of undergraduate seniors participating in research course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 score:</a:t>
                      </a:r>
                    </a:p>
                  </a:txBody>
                  <a:tcPr marL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59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+16</a:t>
                      </a:r>
                    </a:p>
                  </a:txBody>
                  <a:tcPr marL="0" marR="1828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" y="0"/>
            <a:ext cx="3667990" cy="1018309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66355"/>
            <a:ext cx="270164" cy="467591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424DE-AF68-EF45-8256-3C1ED3467840}"/>
              </a:ext>
            </a:extLst>
          </p:cNvPr>
          <p:cNvSpPr/>
          <p:nvPr/>
        </p:nvSpPr>
        <p:spPr>
          <a:xfrm>
            <a:off x="8066314" y="0"/>
            <a:ext cx="1077685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3B9854-A1AF-324E-99BE-4212914BB20A}"/>
              </a:ext>
            </a:extLst>
          </p:cNvPr>
          <p:cNvSpPr/>
          <p:nvPr/>
        </p:nvSpPr>
        <p:spPr>
          <a:xfrm>
            <a:off x="-2" y="5548746"/>
            <a:ext cx="8066316" cy="1309256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76A59-7979-B347-AB19-85195F9BC561}"/>
              </a:ext>
            </a:extLst>
          </p:cNvPr>
          <p:cNvSpPr/>
          <p:nvPr/>
        </p:nvSpPr>
        <p:spPr>
          <a:xfrm>
            <a:off x="3667991" y="-2"/>
            <a:ext cx="4398323" cy="50915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130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570498"/>
              </p:ext>
            </p:extLst>
          </p:nvPr>
        </p:nvGraphicFramePr>
        <p:xfrm>
          <a:off x="207819" y="519274"/>
          <a:ext cx="8676501" cy="5516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Performance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Points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3716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828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% employed ($25,000+) or enrolled one year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41.8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-1.9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Median wages of bachelor’s graduates 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employed full-time one year 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$25,000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$26,500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+7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Cost to the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student: net tuition &amp; fees</a:t>
                      </a: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per 120 credit hours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$8,190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$5,920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-27.7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+10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Six-year graduation rate for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First-Time-in-College (FTIC) students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70.5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63.4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-7.1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-6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Academic progress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81.3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84.3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+3.0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6*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+3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Bachelor’s degrees awarded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within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programs of strategic emphasis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39.5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45.9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+6.3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+5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University access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30.0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28.3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-1.6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Freshmen in Top 10% of graduating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high school class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BOG Choice:  Percent of baccalaureate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degrees a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warded without excess hours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BOT Choice: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% of undergraduate seniors participating in research course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 score:</a:t>
                      </a:r>
                    </a:p>
                  </a:txBody>
                  <a:tcPr marL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59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+16</a:t>
                      </a:r>
                    </a:p>
                  </a:txBody>
                  <a:tcPr marL="0" marR="1828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" y="0"/>
            <a:ext cx="3667990" cy="1018309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66355"/>
            <a:ext cx="270164" cy="467591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0164" y="2826327"/>
            <a:ext cx="8614156" cy="467591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0164" y="1018308"/>
            <a:ext cx="7803666" cy="1839191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0164" y="3283527"/>
            <a:ext cx="7803666" cy="2286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771899" y="2909456"/>
            <a:ext cx="706583" cy="322118"/>
          </a:xfrm>
          <a:prstGeom prst="roundRect">
            <a:avLst>
              <a:gd name="adj" fmla="val 30556"/>
            </a:avLst>
          </a:prstGeom>
          <a:noFill/>
          <a:ln w="38100">
            <a:solidFill>
              <a:srgbClr val="329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0071" y="2909456"/>
            <a:ext cx="706583" cy="322118"/>
          </a:xfrm>
          <a:prstGeom prst="roundRect">
            <a:avLst>
              <a:gd name="adj" fmla="val 30556"/>
            </a:avLst>
          </a:prstGeom>
          <a:noFill/>
          <a:ln w="38100">
            <a:solidFill>
              <a:srgbClr val="329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686300" y="2909456"/>
            <a:ext cx="1661746" cy="322118"/>
          </a:xfrm>
          <a:prstGeom prst="roundRect">
            <a:avLst>
              <a:gd name="adj" fmla="val 30556"/>
            </a:avLst>
          </a:prstGeom>
          <a:noFill/>
          <a:ln w="38100">
            <a:solidFill>
              <a:srgbClr val="329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293884" y="2909456"/>
            <a:ext cx="706583" cy="322118"/>
          </a:xfrm>
          <a:prstGeom prst="roundRect">
            <a:avLst>
              <a:gd name="adj" fmla="val 30556"/>
            </a:avLst>
          </a:prstGeom>
          <a:noFill/>
          <a:ln w="38100">
            <a:solidFill>
              <a:srgbClr val="329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E3B39B-2A84-4D44-AD9C-281CD41124BE}"/>
              </a:ext>
            </a:extLst>
          </p:cNvPr>
          <p:cNvSpPr/>
          <p:nvPr/>
        </p:nvSpPr>
        <p:spPr>
          <a:xfrm>
            <a:off x="8066314" y="0"/>
            <a:ext cx="1077685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03588F-3951-D041-86A5-44DC3262125C}"/>
              </a:ext>
            </a:extLst>
          </p:cNvPr>
          <p:cNvSpPr/>
          <p:nvPr/>
        </p:nvSpPr>
        <p:spPr>
          <a:xfrm>
            <a:off x="-2" y="5548746"/>
            <a:ext cx="8066316" cy="1309256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1790EC-11BE-C347-A37C-1F920AB4EBE8}"/>
              </a:ext>
            </a:extLst>
          </p:cNvPr>
          <p:cNvSpPr/>
          <p:nvPr/>
        </p:nvSpPr>
        <p:spPr>
          <a:xfrm>
            <a:off x="3667991" y="-2"/>
            <a:ext cx="4398323" cy="50915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9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859077"/>
              </p:ext>
            </p:extLst>
          </p:nvPr>
        </p:nvGraphicFramePr>
        <p:xfrm>
          <a:off x="207819" y="519274"/>
          <a:ext cx="8676501" cy="5516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Performance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Points</a:t>
                      </a: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0" marT="0" marB="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for 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3716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2016-17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2017-18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change</a:t>
                      </a:r>
                    </a:p>
                  </a:txBody>
                  <a:tcPr marL="0" marR="1828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% employed ($25,000+) or enrolled one year</a:t>
                      </a:r>
                      <a:endParaRPr lang="en-US" sz="1200" b="0" baseline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41.8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-1.9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Median wages of bachelor’s graduates 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employed full-time one year after graduation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$25,000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$26,500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+7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Cost to the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student: net tuition &amp; fees</a:t>
                      </a:r>
                    </a:p>
                    <a:p>
                      <a:pPr algn="l"/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per 120 credit hours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$8,190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$5,920</a:t>
                      </a:r>
                      <a:endParaRPr lang="en-US" sz="1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-27.7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+10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Six-year graduation rate for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First-Time-in-College (FTIC) students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70.5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63.4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-7.1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-6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Academic progress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81.3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84.3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+3.0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6*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+3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Bachelor’s degrees awarded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within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programs of strategic emphasis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39.5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45.9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00B050"/>
                          </a:solidFill>
                          <a:latin typeface="+mn-lt"/>
                        </a:rPr>
                        <a:t>+6.3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00B050"/>
                          </a:solidFill>
                          <a:latin typeface="+mn-lt"/>
                        </a:rPr>
                        <a:t>+5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University access rate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30.0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28.3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-1.6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BOG Choice: Freshmen in Top 10%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of graduating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high school class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-2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+mn-lt"/>
                        </a:rPr>
                        <a:t>%pts</a:t>
                      </a: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BOG Choice:  Top 50 national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rankings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rgbClr val="1B4E83"/>
                          </a:solidFill>
                          <a:latin typeface="+mn-lt"/>
                        </a:rPr>
                        <a:t>BOT Choice:</a:t>
                      </a:r>
                      <a:r>
                        <a:rPr lang="en-US" sz="1200" b="0" baseline="0" dirty="0">
                          <a:solidFill>
                            <a:srgbClr val="1B4E83"/>
                          </a:solidFill>
                          <a:latin typeface="+mn-lt"/>
                        </a:rPr>
                        <a:t> % of undergraduate seniors participating in research course</a:t>
                      </a:r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13716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0" marR="18288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1B4E83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 score:</a:t>
                      </a:r>
                    </a:p>
                  </a:txBody>
                  <a:tcPr marL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rgbClr val="329A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59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0" marR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+16</a:t>
                      </a:r>
                    </a:p>
                  </a:txBody>
                  <a:tcPr marL="0" marR="1828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70163" y="1018307"/>
            <a:ext cx="7796151" cy="455121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411283" cy="1018309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" y="6036154"/>
            <a:ext cx="8066316" cy="82184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66355"/>
            <a:ext cx="270164" cy="459278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11283" y="-2"/>
            <a:ext cx="1655031" cy="50915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559137"/>
            <a:ext cx="4582391" cy="47701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D5DE12-6416-8945-BF78-DFA45BCDFCB5}"/>
              </a:ext>
            </a:extLst>
          </p:cNvPr>
          <p:cNvSpPr/>
          <p:nvPr/>
        </p:nvSpPr>
        <p:spPr>
          <a:xfrm>
            <a:off x="6421582" y="519273"/>
            <a:ext cx="1631669" cy="48891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A8669F-13AF-B54F-B4C0-C120D5941006}"/>
              </a:ext>
            </a:extLst>
          </p:cNvPr>
          <p:cNvSpPr/>
          <p:nvPr/>
        </p:nvSpPr>
        <p:spPr>
          <a:xfrm>
            <a:off x="8063550" y="0"/>
            <a:ext cx="1080449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4572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BD2604-2B18-BD4C-B14E-BFE5926F4E04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0F386-5CE8-3B4A-A54C-B6AE1F4BF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7556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9B129-C489-DA4D-998E-5BA6885DC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" y="762000"/>
            <a:ext cx="9144000" cy="609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CEC21D-EB68-B84A-8E21-4E469B81F268}"/>
              </a:ext>
            </a:extLst>
          </p:cNvPr>
          <p:cNvGrpSpPr/>
          <p:nvPr/>
        </p:nvGrpSpPr>
        <p:grpSpPr>
          <a:xfrm>
            <a:off x="824983" y="914400"/>
            <a:ext cx="6209096" cy="5571425"/>
            <a:chOff x="824983" y="611711"/>
            <a:chExt cx="6209096" cy="57959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8CD439-3869-CA4E-9BE1-ECDF64F48780}"/>
                </a:ext>
              </a:extLst>
            </p:cNvPr>
            <p:cNvSpPr txBox="1"/>
            <p:nvPr/>
          </p:nvSpPr>
          <p:spPr>
            <a:xfrm>
              <a:off x="1075750" y="6178810"/>
              <a:ext cx="540108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EFE68E-9B43-8246-B3BA-624CD327D7B3}"/>
                </a:ext>
              </a:extLst>
            </p:cNvPr>
            <p:cNvSpPr txBox="1"/>
            <p:nvPr/>
          </p:nvSpPr>
          <p:spPr>
            <a:xfrm>
              <a:off x="1075750" y="5586102"/>
              <a:ext cx="540108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EBF446-9607-0745-87E5-FBA8BDF17984}"/>
                </a:ext>
              </a:extLst>
            </p:cNvPr>
            <p:cNvSpPr txBox="1"/>
            <p:nvPr/>
          </p:nvSpPr>
          <p:spPr>
            <a:xfrm>
              <a:off x="824985" y="456199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B86750-56F3-5E4E-97BD-52D69EE4A46F}"/>
                </a:ext>
              </a:extLst>
            </p:cNvPr>
            <p:cNvSpPr txBox="1"/>
            <p:nvPr/>
          </p:nvSpPr>
          <p:spPr>
            <a:xfrm>
              <a:off x="844274" y="436645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17AC1E-FE37-B846-B4C7-EDAD8F071D42}"/>
                </a:ext>
              </a:extLst>
            </p:cNvPr>
            <p:cNvSpPr txBox="1"/>
            <p:nvPr/>
          </p:nvSpPr>
          <p:spPr>
            <a:xfrm>
              <a:off x="824984" y="3765829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C72BBB-B222-1A4C-AE79-2CF1DB369423}"/>
                </a:ext>
              </a:extLst>
            </p:cNvPr>
            <p:cNvSpPr txBox="1"/>
            <p:nvPr/>
          </p:nvSpPr>
          <p:spPr>
            <a:xfrm>
              <a:off x="824984" y="355754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F3582C-A2D8-4143-ACBC-5A1214110EB5}"/>
                </a:ext>
              </a:extLst>
            </p:cNvPr>
            <p:cNvSpPr txBox="1"/>
            <p:nvPr/>
          </p:nvSpPr>
          <p:spPr>
            <a:xfrm>
              <a:off x="824983" y="195347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61F86B-95D0-444F-A9E8-B58019E274A4}"/>
                </a:ext>
              </a:extLst>
            </p:cNvPr>
            <p:cNvSpPr txBox="1"/>
            <p:nvPr/>
          </p:nvSpPr>
          <p:spPr>
            <a:xfrm>
              <a:off x="824983" y="296002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C15E8F-BEC5-4F4A-84F3-45E6EA43F668}"/>
                </a:ext>
              </a:extLst>
            </p:cNvPr>
            <p:cNvSpPr txBox="1"/>
            <p:nvPr/>
          </p:nvSpPr>
          <p:spPr>
            <a:xfrm>
              <a:off x="2548185" y="164162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083FB1-880F-D247-A86E-FFC5E37E5945}"/>
                </a:ext>
              </a:extLst>
            </p:cNvPr>
            <p:cNvSpPr txBox="1"/>
            <p:nvPr/>
          </p:nvSpPr>
          <p:spPr>
            <a:xfrm>
              <a:off x="4266642" y="215487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A74A00-7212-264D-A4F0-19D61CEBA669}"/>
                </a:ext>
              </a:extLst>
            </p:cNvPr>
            <p:cNvSpPr txBox="1"/>
            <p:nvPr/>
          </p:nvSpPr>
          <p:spPr>
            <a:xfrm>
              <a:off x="4266643" y="193565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67EEAF-5517-394D-A121-3406E121320D}"/>
                </a:ext>
              </a:extLst>
            </p:cNvPr>
            <p:cNvSpPr txBox="1"/>
            <p:nvPr/>
          </p:nvSpPr>
          <p:spPr>
            <a:xfrm>
              <a:off x="2540144" y="195347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8AD49F-4FD7-2640-A613-6B70B7D7C6C7}"/>
                </a:ext>
              </a:extLst>
            </p:cNvPr>
            <p:cNvSpPr txBox="1"/>
            <p:nvPr/>
          </p:nvSpPr>
          <p:spPr>
            <a:xfrm>
              <a:off x="2548184" y="2439361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CAA3E6-1A3F-6A43-B559-29E8315BCB8B}"/>
                </a:ext>
              </a:extLst>
            </p:cNvPr>
            <p:cNvSpPr txBox="1"/>
            <p:nvPr/>
          </p:nvSpPr>
          <p:spPr>
            <a:xfrm>
              <a:off x="2548184" y="2553793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A7DAA4-D060-E64F-8C94-D267A7332197}"/>
                </a:ext>
              </a:extLst>
            </p:cNvPr>
            <p:cNvSpPr txBox="1"/>
            <p:nvPr/>
          </p:nvSpPr>
          <p:spPr>
            <a:xfrm>
              <a:off x="2548184" y="274538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528D00-6FFF-A041-9C4B-171F3BCB7715}"/>
                </a:ext>
              </a:extLst>
            </p:cNvPr>
            <p:cNvSpPr txBox="1"/>
            <p:nvPr/>
          </p:nvSpPr>
          <p:spPr>
            <a:xfrm>
              <a:off x="2548184" y="2945351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BB0D08-8A9E-934A-945F-CEDB3C94DF64}"/>
                </a:ext>
              </a:extLst>
            </p:cNvPr>
            <p:cNvSpPr txBox="1"/>
            <p:nvPr/>
          </p:nvSpPr>
          <p:spPr>
            <a:xfrm>
              <a:off x="2548184" y="305851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1B068D-DCC1-9342-BF2D-BF116EE23F2B}"/>
                </a:ext>
              </a:extLst>
            </p:cNvPr>
            <p:cNvSpPr txBox="1"/>
            <p:nvPr/>
          </p:nvSpPr>
          <p:spPr>
            <a:xfrm>
              <a:off x="2540143" y="496660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F6A290-AA94-6445-BB68-F7ED506749D6}"/>
                </a:ext>
              </a:extLst>
            </p:cNvPr>
            <p:cNvSpPr txBox="1"/>
            <p:nvPr/>
          </p:nvSpPr>
          <p:spPr>
            <a:xfrm>
              <a:off x="4266642" y="244563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3AC88E-B821-E94F-A9E6-B72625048576}"/>
                </a:ext>
              </a:extLst>
            </p:cNvPr>
            <p:cNvSpPr txBox="1"/>
            <p:nvPr/>
          </p:nvSpPr>
          <p:spPr>
            <a:xfrm>
              <a:off x="4266642" y="274538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7B5AE9-F559-E244-9656-7E68E0AE6F45}"/>
                </a:ext>
              </a:extLst>
            </p:cNvPr>
            <p:cNvSpPr txBox="1"/>
            <p:nvPr/>
          </p:nvSpPr>
          <p:spPr>
            <a:xfrm>
              <a:off x="4266641" y="355017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071225-94D2-2C48-AD47-F4D7392BA453}"/>
                </a:ext>
              </a:extLst>
            </p:cNvPr>
            <p:cNvSpPr txBox="1"/>
            <p:nvPr/>
          </p:nvSpPr>
          <p:spPr>
            <a:xfrm>
              <a:off x="4266640" y="365089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F38691-7684-1247-8BB1-CDF04421C811}"/>
                </a:ext>
              </a:extLst>
            </p:cNvPr>
            <p:cNvSpPr txBox="1"/>
            <p:nvPr/>
          </p:nvSpPr>
          <p:spPr>
            <a:xfrm>
              <a:off x="4266639" y="3857709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C75391-4FBB-9846-9567-1E27D9970EED}"/>
                </a:ext>
              </a:extLst>
            </p:cNvPr>
            <p:cNvSpPr txBox="1"/>
            <p:nvPr/>
          </p:nvSpPr>
          <p:spPr>
            <a:xfrm>
              <a:off x="4266638" y="467214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6C8F8C-CB89-FB4A-8CB9-10702BB90D53}"/>
                </a:ext>
              </a:extLst>
            </p:cNvPr>
            <p:cNvSpPr txBox="1"/>
            <p:nvPr/>
          </p:nvSpPr>
          <p:spPr>
            <a:xfrm>
              <a:off x="4266637" y="477286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7A6507-66A9-F44A-85FA-68E6175E1B49}"/>
                </a:ext>
              </a:extLst>
            </p:cNvPr>
            <p:cNvSpPr txBox="1"/>
            <p:nvPr/>
          </p:nvSpPr>
          <p:spPr>
            <a:xfrm>
              <a:off x="5989837" y="611711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976484-012C-1F4A-8687-8D8B14C7EBF6}"/>
                </a:ext>
              </a:extLst>
            </p:cNvPr>
            <p:cNvSpPr txBox="1"/>
            <p:nvPr/>
          </p:nvSpPr>
          <p:spPr>
            <a:xfrm>
              <a:off x="5973370" y="1890874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028A9BE-8441-8645-AFE0-B5F743246675}"/>
                </a:ext>
              </a:extLst>
            </p:cNvPr>
            <p:cNvSpPr txBox="1"/>
            <p:nvPr/>
          </p:nvSpPr>
          <p:spPr>
            <a:xfrm>
              <a:off x="5979562" y="2094761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BD35E0-E8B6-CD40-AFFB-6967BB34718E}"/>
                </a:ext>
              </a:extLst>
            </p:cNvPr>
            <p:cNvSpPr txBox="1"/>
            <p:nvPr/>
          </p:nvSpPr>
          <p:spPr>
            <a:xfrm>
              <a:off x="5973620" y="2504749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0799A02-3B71-0A44-A6BF-9A8295F11CA5}"/>
                </a:ext>
              </a:extLst>
            </p:cNvPr>
            <p:cNvSpPr txBox="1"/>
            <p:nvPr/>
          </p:nvSpPr>
          <p:spPr>
            <a:xfrm>
              <a:off x="5985223" y="2258717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105F1B9-1602-F342-A9A8-564311C307C0}"/>
                </a:ext>
              </a:extLst>
            </p:cNvPr>
            <p:cNvSpPr txBox="1"/>
            <p:nvPr/>
          </p:nvSpPr>
          <p:spPr>
            <a:xfrm>
              <a:off x="5970377" y="3178292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08D488-DF7F-7941-8AA8-1FB60DC2FB85}"/>
                </a:ext>
              </a:extLst>
            </p:cNvPr>
            <p:cNvSpPr txBox="1"/>
            <p:nvPr/>
          </p:nvSpPr>
          <p:spPr>
            <a:xfrm>
              <a:off x="5977408" y="354300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873F18-2BFE-4741-AF9E-9EEB0601497F}"/>
                </a:ext>
              </a:extLst>
            </p:cNvPr>
            <p:cNvSpPr txBox="1"/>
            <p:nvPr/>
          </p:nvSpPr>
          <p:spPr>
            <a:xfrm>
              <a:off x="5976624" y="375171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EA3BFC-E2FD-EC4A-B916-038A08CBB035}"/>
                </a:ext>
              </a:extLst>
            </p:cNvPr>
            <p:cNvSpPr txBox="1"/>
            <p:nvPr/>
          </p:nvSpPr>
          <p:spPr>
            <a:xfrm>
              <a:off x="5983655" y="3845589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0A45888-6137-694E-AFCF-44D00D10D51D}"/>
                </a:ext>
              </a:extLst>
            </p:cNvPr>
            <p:cNvSpPr txBox="1"/>
            <p:nvPr/>
          </p:nvSpPr>
          <p:spPr>
            <a:xfrm>
              <a:off x="5968505" y="456855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C8DCF78-3027-2147-B728-96A303F98F4B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</a:t>
            </a:r>
          </a:p>
        </p:txBody>
      </p:sp>
    </p:spTree>
    <p:extLst>
      <p:ext uri="{BB962C8B-B14F-4D97-AF65-F5344CB8AC3E}">
        <p14:creationId xmlns:p14="http://schemas.microsoft.com/office/powerpoint/2010/main" val="50310641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C5EF6-2F16-2845-8043-F17890B3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" y="762000"/>
            <a:ext cx="9144000" cy="609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ADC842-5EA4-924D-AAC1-2B7D4B879D88}"/>
              </a:ext>
            </a:extLst>
          </p:cNvPr>
          <p:cNvGrpSpPr/>
          <p:nvPr/>
        </p:nvGrpSpPr>
        <p:grpSpPr>
          <a:xfrm>
            <a:off x="824983" y="914400"/>
            <a:ext cx="6209096" cy="5571425"/>
            <a:chOff x="824983" y="611711"/>
            <a:chExt cx="6209096" cy="57959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279C0D-0D13-5040-913A-8231719FDC05}"/>
                </a:ext>
              </a:extLst>
            </p:cNvPr>
            <p:cNvSpPr txBox="1"/>
            <p:nvPr/>
          </p:nvSpPr>
          <p:spPr>
            <a:xfrm>
              <a:off x="1075750" y="6178810"/>
              <a:ext cx="540108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0148A-067B-CE49-A2AD-3B8DCD7E6395}"/>
                </a:ext>
              </a:extLst>
            </p:cNvPr>
            <p:cNvSpPr txBox="1"/>
            <p:nvPr/>
          </p:nvSpPr>
          <p:spPr>
            <a:xfrm>
              <a:off x="1075750" y="5586102"/>
              <a:ext cx="540108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FF848A-C4E2-1244-AAC5-28AD3029116D}"/>
                </a:ext>
              </a:extLst>
            </p:cNvPr>
            <p:cNvSpPr txBox="1"/>
            <p:nvPr/>
          </p:nvSpPr>
          <p:spPr>
            <a:xfrm>
              <a:off x="824985" y="456199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384595-D500-6B40-8C4F-B599251D1044}"/>
                </a:ext>
              </a:extLst>
            </p:cNvPr>
            <p:cNvSpPr txBox="1"/>
            <p:nvPr/>
          </p:nvSpPr>
          <p:spPr>
            <a:xfrm>
              <a:off x="844274" y="436645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C1C23E-7055-1F4C-B1A1-12675488DD73}"/>
                </a:ext>
              </a:extLst>
            </p:cNvPr>
            <p:cNvSpPr txBox="1"/>
            <p:nvPr/>
          </p:nvSpPr>
          <p:spPr>
            <a:xfrm>
              <a:off x="824984" y="3765829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98A026-2E01-EF40-BF4D-23B1693B8D1A}"/>
                </a:ext>
              </a:extLst>
            </p:cNvPr>
            <p:cNvSpPr txBox="1"/>
            <p:nvPr/>
          </p:nvSpPr>
          <p:spPr>
            <a:xfrm>
              <a:off x="824984" y="355754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B7DCB8-A857-F74B-AD44-07C7BEF38ACD}"/>
                </a:ext>
              </a:extLst>
            </p:cNvPr>
            <p:cNvSpPr txBox="1"/>
            <p:nvPr/>
          </p:nvSpPr>
          <p:spPr>
            <a:xfrm>
              <a:off x="824983" y="195347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451AFD-7D7D-C44C-8D1F-887954AE1759}"/>
                </a:ext>
              </a:extLst>
            </p:cNvPr>
            <p:cNvSpPr txBox="1"/>
            <p:nvPr/>
          </p:nvSpPr>
          <p:spPr>
            <a:xfrm>
              <a:off x="824983" y="296002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113DA2-9925-3D43-B79E-1EBBEAE7B9C4}"/>
                </a:ext>
              </a:extLst>
            </p:cNvPr>
            <p:cNvSpPr txBox="1"/>
            <p:nvPr/>
          </p:nvSpPr>
          <p:spPr>
            <a:xfrm>
              <a:off x="2548185" y="164162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6F799A-BC87-684E-94C6-ECCD1AF2B83B}"/>
                </a:ext>
              </a:extLst>
            </p:cNvPr>
            <p:cNvSpPr txBox="1"/>
            <p:nvPr/>
          </p:nvSpPr>
          <p:spPr>
            <a:xfrm>
              <a:off x="4266642" y="215487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5C24DB-5E71-C847-8370-5DE572B78000}"/>
                </a:ext>
              </a:extLst>
            </p:cNvPr>
            <p:cNvSpPr txBox="1"/>
            <p:nvPr/>
          </p:nvSpPr>
          <p:spPr>
            <a:xfrm>
              <a:off x="4266643" y="193565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5E132B-33A7-694A-9272-6F7820675E83}"/>
                </a:ext>
              </a:extLst>
            </p:cNvPr>
            <p:cNvSpPr txBox="1"/>
            <p:nvPr/>
          </p:nvSpPr>
          <p:spPr>
            <a:xfrm>
              <a:off x="2540144" y="195347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9AD51F-D5BB-044E-8351-26C9FD858E9C}"/>
                </a:ext>
              </a:extLst>
            </p:cNvPr>
            <p:cNvSpPr txBox="1"/>
            <p:nvPr/>
          </p:nvSpPr>
          <p:spPr>
            <a:xfrm>
              <a:off x="2548184" y="2439361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ACAF0D-8A6F-B841-B45C-769C10D8C271}"/>
                </a:ext>
              </a:extLst>
            </p:cNvPr>
            <p:cNvSpPr txBox="1"/>
            <p:nvPr/>
          </p:nvSpPr>
          <p:spPr>
            <a:xfrm>
              <a:off x="2548184" y="2553793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A77A7B-C39A-D946-9DBB-6F1131E65411}"/>
                </a:ext>
              </a:extLst>
            </p:cNvPr>
            <p:cNvSpPr txBox="1"/>
            <p:nvPr/>
          </p:nvSpPr>
          <p:spPr>
            <a:xfrm>
              <a:off x="2548184" y="274538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E1096C-0659-8C40-A1C9-8FD3E8336E79}"/>
                </a:ext>
              </a:extLst>
            </p:cNvPr>
            <p:cNvSpPr txBox="1"/>
            <p:nvPr/>
          </p:nvSpPr>
          <p:spPr>
            <a:xfrm>
              <a:off x="2548184" y="2945351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41E70F-3BA6-5A45-9405-0FEF3EE668A9}"/>
                </a:ext>
              </a:extLst>
            </p:cNvPr>
            <p:cNvSpPr txBox="1"/>
            <p:nvPr/>
          </p:nvSpPr>
          <p:spPr>
            <a:xfrm>
              <a:off x="2548184" y="305851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4DCC4B-D0C5-804C-9A43-E579EEF8E919}"/>
                </a:ext>
              </a:extLst>
            </p:cNvPr>
            <p:cNvSpPr txBox="1"/>
            <p:nvPr/>
          </p:nvSpPr>
          <p:spPr>
            <a:xfrm>
              <a:off x="2540143" y="496660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712C41-0BF9-C840-B13E-53A7F113F7A7}"/>
                </a:ext>
              </a:extLst>
            </p:cNvPr>
            <p:cNvSpPr txBox="1"/>
            <p:nvPr/>
          </p:nvSpPr>
          <p:spPr>
            <a:xfrm>
              <a:off x="4266642" y="244563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48BB01-7325-524E-B0F3-493AAB1FD557}"/>
                </a:ext>
              </a:extLst>
            </p:cNvPr>
            <p:cNvSpPr txBox="1"/>
            <p:nvPr/>
          </p:nvSpPr>
          <p:spPr>
            <a:xfrm>
              <a:off x="4266642" y="274538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A5E372-4B6F-6A49-A7B5-1C11E6544B9D}"/>
                </a:ext>
              </a:extLst>
            </p:cNvPr>
            <p:cNvSpPr txBox="1"/>
            <p:nvPr/>
          </p:nvSpPr>
          <p:spPr>
            <a:xfrm>
              <a:off x="4266641" y="355017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E796BA-235D-7242-8F36-C34786A5F289}"/>
                </a:ext>
              </a:extLst>
            </p:cNvPr>
            <p:cNvSpPr txBox="1"/>
            <p:nvPr/>
          </p:nvSpPr>
          <p:spPr>
            <a:xfrm>
              <a:off x="4266640" y="365089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E0E10C-B4FD-E849-BF20-F05346841613}"/>
                </a:ext>
              </a:extLst>
            </p:cNvPr>
            <p:cNvSpPr txBox="1"/>
            <p:nvPr/>
          </p:nvSpPr>
          <p:spPr>
            <a:xfrm>
              <a:off x="4266639" y="3857709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E08C2A-A77D-204D-BC5E-3DBAFD171D0C}"/>
                </a:ext>
              </a:extLst>
            </p:cNvPr>
            <p:cNvSpPr txBox="1"/>
            <p:nvPr/>
          </p:nvSpPr>
          <p:spPr>
            <a:xfrm>
              <a:off x="4266638" y="467214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995DC9-C5D7-5445-8FC4-C58A4C7C9BC7}"/>
                </a:ext>
              </a:extLst>
            </p:cNvPr>
            <p:cNvSpPr txBox="1"/>
            <p:nvPr/>
          </p:nvSpPr>
          <p:spPr>
            <a:xfrm>
              <a:off x="4266637" y="477286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F20AA3-6A12-244B-999B-C9E64C506D60}"/>
                </a:ext>
              </a:extLst>
            </p:cNvPr>
            <p:cNvSpPr txBox="1"/>
            <p:nvPr/>
          </p:nvSpPr>
          <p:spPr>
            <a:xfrm>
              <a:off x="5989837" y="611711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E7693B-A9F3-684F-AC46-017DABB099F7}"/>
                </a:ext>
              </a:extLst>
            </p:cNvPr>
            <p:cNvSpPr txBox="1"/>
            <p:nvPr/>
          </p:nvSpPr>
          <p:spPr>
            <a:xfrm>
              <a:off x="5973370" y="1890874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3169A1-1737-6049-9E47-36064E46C949}"/>
                </a:ext>
              </a:extLst>
            </p:cNvPr>
            <p:cNvSpPr txBox="1"/>
            <p:nvPr/>
          </p:nvSpPr>
          <p:spPr>
            <a:xfrm>
              <a:off x="5979562" y="2094761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22A204-5246-4D4E-90D0-3E0183CFF616}"/>
                </a:ext>
              </a:extLst>
            </p:cNvPr>
            <p:cNvSpPr txBox="1"/>
            <p:nvPr/>
          </p:nvSpPr>
          <p:spPr>
            <a:xfrm>
              <a:off x="5973620" y="2504749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759B3B-5F03-2D43-B693-5F0CF4865C64}"/>
                </a:ext>
              </a:extLst>
            </p:cNvPr>
            <p:cNvSpPr txBox="1"/>
            <p:nvPr/>
          </p:nvSpPr>
          <p:spPr>
            <a:xfrm>
              <a:off x="5985223" y="2258717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5D285-A3F2-1447-A610-4B0CDFBBFECA}"/>
                </a:ext>
              </a:extLst>
            </p:cNvPr>
            <p:cNvSpPr txBox="1"/>
            <p:nvPr/>
          </p:nvSpPr>
          <p:spPr>
            <a:xfrm>
              <a:off x="5970377" y="3178292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7BD487-4907-FF49-B15E-46CCA28F6EDC}"/>
                </a:ext>
              </a:extLst>
            </p:cNvPr>
            <p:cNvSpPr txBox="1"/>
            <p:nvPr/>
          </p:nvSpPr>
          <p:spPr>
            <a:xfrm>
              <a:off x="5977408" y="354300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1C38C2-772B-C148-987A-F0C62F3F3503}"/>
                </a:ext>
              </a:extLst>
            </p:cNvPr>
            <p:cNvSpPr txBox="1"/>
            <p:nvPr/>
          </p:nvSpPr>
          <p:spPr>
            <a:xfrm>
              <a:off x="5976624" y="375171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3B82B4-DF8B-C842-BDB7-298D19DA2A7E}"/>
                </a:ext>
              </a:extLst>
            </p:cNvPr>
            <p:cNvSpPr txBox="1"/>
            <p:nvPr/>
          </p:nvSpPr>
          <p:spPr>
            <a:xfrm>
              <a:off x="5983655" y="3845589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3AAFBA-0203-2F40-9FDB-EB65B538E94C}"/>
                </a:ext>
              </a:extLst>
            </p:cNvPr>
            <p:cNvSpPr txBox="1"/>
            <p:nvPr/>
          </p:nvSpPr>
          <p:spPr>
            <a:xfrm>
              <a:off x="5968505" y="456855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866F83A-E7FF-B941-B915-229DCA9FE46E}"/>
              </a:ext>
            </a:extLst>
          </p:cNvPr>
          <p:cNvSpPr/>
          <p:nvPr/>
        </p:nvSpPr>
        <p:spPr>
          <a:xfrm>
            <a:off x="7541844" y="4856840"/>
            <a:ext cx="1602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7A0A0"/>
                </a:solidFill>
                <a:latin typeface="Avenir Next Medium" charset="0"/>
                <a:ea typeface="Avenir Next Medium" charset="0"/>
                <a:cs typeface="Avenir Next Medium" charset="0"/>
              </a:rPr>
              <a:t>lose base</a:t>
            </a:r>
          </a:p>
          <a:p>
            <a:r>
              <a:rPr lang="en-US" b="1" dirty="0">
                <a:solidFill>
                  <a:srgbClr val="B7A0A0"/>
                </a:solidFill>
                <a:latin typeface="Avenir Next Medium" charset="0"/>
                <a:ea typeface="Avenir Next Medium" charset="0"/>
                <a:cs typeface="Avenir Next Medium" charset="0"/>
              </a:rPr>
              <a:t>funding</a:t>
            </a:r>
            <a:endParaRPr lang="en-US" b="1" dirty="0">
              <a:solidFill>
                <a:srgbClr val="B7A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1A4C6C-19FB-4643-8CB6-4169DBA03360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</a:t>
            </a:r>
          </a:p>
        </p:txBody>
      </p:sp>
    </p:spTree>
    <p:extLst>
      <p:ext uri="{BB962C8B-B14F-4D97-AF65-F5344CB8AC3E}">
        <p14:creationId xmlns:p14="http://schemas.microsoft.com/office/powerpoint/2010/main" val="294121017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41F05-DB12-654E-876E-B7C5F0415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7E74E6-3B67-B143-B775-809DFE1130CD}"/>
              </a:ext>
            </a:extLst>
          </p:cNvPr>
          <p:cNvGrpSpPr/>
          <p:nvPr/>
        </p:nvGrpSpPr>
        <p:grpSpPr>
          <a:xfrm>
            <a:off x="824983" y="914400"/>
            <a:ext cx="6209096" cy="5571425"/>
            <a:chOff x="824983" y="611711"/>
            <a:chExt cx="6209096" cy="57959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DFB5B3-9285-204C-A462-FD0D1901734A}"/>
                </a:ext>
              </a:extLst>
            </p:cNvPr>
            <p:cNvSpPr txBox="1"/>
            <p:nvPr/>
          </p:nvSpPr>
          <p:spPr>
            <a:xfrm>
              <a:off x="1075750" y="6178810"/>
              <a:ext cx="540108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31CD67-51B9-8B4A-A808-254C78BF9F5C}"/>
                </a:ext>
              </a:extLst>
            </p:cNvPr>
            <p:cNvSpPr txBox="1"/>
            <p:nvPr/>
          </p:nvSpPr>
          <p:spPr>
            <a:xfrm>
              <a:off x="1075750" y="5586102"/>
              <a:ext cx="540108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448C3-FAB1-C345-AA2C-4D434864952F}"/>
                </a:ext>
              </a:extLst>
            </p:cNvPr>
            <p:cNvSpPr txBox="1"/>
            <p:nvPr/>
          </p:nvSpPr>
          <p:spPr>
            <a:xfrm>
              <a:off x="824985" y="456199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96DDE7-EE9C-2345-B12F-ABF12AFA893F}"/>
                </a:ext>
              </a:extLst>
            </p:cNvPr>
            <p:cNvSpPr txBox="1"/>
            <p:nvPr/>
          </p:nvSpPr>
          <p:spPr>
            <a:xfrm>
              <a:off x="844274" y="436645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E2AD19-0BEA-2341-AAFC-BEBFD8A8DF1C}"/>
                </a:ext>
              </a:extLst>
            </p:cNvPr>
            <p:cNvSpPr txBox="1"/>
            <p:nvPr/>
          </p:nvSpPr>
          <p:spPr>
            <a:xfrm>
              <a:off x="824984" y="3765829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16C252-E261-BE4F-BC0C-EA4E3B7E2BBB}"/>
                </a:ext>
              </a:extLst>
            </p:cNvPr>
            <p:cNvSpPr txBox="1"/>
            <p:nvPr/>
          </p:nvSpPr>
          <p:spPr>
            <a:xfrm>
              <a:off x="824984" y="355754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0D470B-3BC6-844A-91B9-B5A0761BE7D8}"/>
                </a:ext>
              </a:extLst>
            </p:cNvPr>
            <p:cNvSpPr txBox="1"/>
            <p:nvPr/>
          </p:nvSpPr>
          <p:spPr>
            <a:xfrm>
              <a:off x="824983" y="195347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7390CD-7569-7D41-BC26-2DE93FB75AD2}"/>
                </a:ext>
              </a:extLst>
            </p:cNvPr>
            <p:cNvSpPr txBox="1"/>
            <p:nvPr/>
          </p:nvSpPr>
          <p:spPr>
            <a:xfrm>
              <a:off x="824983" y="296002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99BCBB-1CD0-1940-8024-8A4FB24FFFCE}"/>
                </a:ext>
              </a:extLst>
            </p:cNvPr>
            <p:cNvSpPr txBox="1"/>
            <p:nvPr/>
          </p:nvSpPr>
          <p:spPr>
            <a:xfrm>
              <a:off x="2548185" y="164162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482178-F55A-D749-86A1-2833DC792451}"/>
                </a:ext>
              </a:extLst>
            </p:cNvPr>
            <p:cNvSpPr txBox="1"/>
            <p:nvPr/>
          </p:nvSpPr>
          <p:spPr>
            <a:xfrm>
              <a:off x="4266642" y="215487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F3ADC1-189E-2A4E-A211-A59EA9BCFA80}"/>
                </a:ext>
              </a:extLst>
            </p:cNvPr>
            <p:cNvSpPr txBox="1"/>
            <p:nvPr/>
          </p:nvSpPr>
          <p:spPr>
            <a:xfrm>
              <a:off x="4266643" y="193565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84279D-36E0-924C-89F1-7052DBA5CE11}"/>
                </a:ext>
              </a:extLst>
            </p:cNvPr>
            <p:cNvSpPr txBox="1"/>
            <p:nvPr/>
          </p:nvSpPr>
          <p:spPr>
            <a:xfrm>
              <a:off x="2540144" y="195347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F6F1A-5E9B-D041-8F73-FC1C16CB1855}"/>
                </a:ext>
              </a:extLst>
            </p:cNvPr>
            <p:cNvSpPr txBox="1"/>
            <p:nvPr/>
          </p:nvSpPr>
          <p:spPr>
            <a:xfrm>
              <a:off x="2548184" y="2439361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64C0F-190F-704F-8E89-441903E21FC8}"/>
                </a:ext>
              </a:extLst>
            </p:cNvPr>
            <p:cNvSpPr txBox="1"/>
            <p:nvPr/>
          </p:nvSpPr>
          <p:spPr>
            <a:xfrm>
              <a:off x="2548184" y="2553793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584DD6-0799-7743-B0B9-31CBA2410744}"/>
                </a:ext>
              </a:extLst>
            </p:cNvPr>
            <p:cNvSpPr txBox="1"/>
            <p:nvPr/>
          </p:nvSpPr>
          <p:spPr>
            <a:xfrm>
              <a:off x="2548184" y="274538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A16098-5B25-B244-BF45-8C46350D6C85}"/>
                </a:ext>
              </a:extLst>
            </p:cNvPr>
            <p:cNvSpPr txBox="1"/>
            <p:nvPr/>
          </p:nvSpPr>
          <p:spPr>
            <a:xfrm>
              <a:off x="2548184" y="2945351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AA35B9-6E46-6A4F-85B4-EF3B73E5097B}"/>
                </a:ext>
              </a:extLst>
            </p:cNvPr>
            <p:cNvSpPr txBox="1"/>
            <p:nvPr/>
          </p:nvSpPr>
          <p:spPr>
            <a:xfrm>
              <a:off x="2548184" y="305851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8D2678-D93F-2B4F-A1E4-1D0043687045}"/>
                </a:ext>
              </a:extLst>
            </p:cNvPr>
            <p:cNvSpPr txBox="1"/>
            <p:nvPr/>
          </p:nvSpPr>
          <p:spPr>
            <a:xfrm>
              <a:off x="2540143" y="496660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5DACDF-DBFF-074B-B17F-9FDED336EC62}"/>
                </a:ext>
              </a:extLst>
            </p:cNvPr>
            <p:cNvSpPr txBox="1"/>
            <p:nvPr/>
          </p:nvSpPr>
          <p:spPr>
            <a:xfrm>
              <a:off x="4266642" y="244563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47C418-0798-E743-AF0D-DA586C4DF8F0}"/>
                </a:ext>
              </a:extLst>
            </p:cNvPr>
            <p:cNvSpPr txBox="1"/>
            <p:nvPr/>
          </p:nvSpPr>
          <p:spPr>
            <a:xfrm>
              <a:off x="4266642" y="274538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A2AB20-1299-064B-B509-16DAB434881F}"/>
                </a:ext>
              </a:extLst>
            </p:cNvPr>
            <p:cNvSpPr txBox="1"/>
            <p:nvPr/>
          </p:nvSpPr>
          <p:spPr>
            <a:xfrm>
              <a:off x="4266641" y="355017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D136D9-FE53-FA4C-818A-B49BB16208C1}"/>
                </a:ext>
              </a:extLst>
            </p:cNvPr>
            <p:cNvSpPr txBox="1"/>
            <p:nvPr/>
          </p:nvSpPr>
          <p:spPr>
            <a:xfrm>
              <a:off x="4266640" y="365089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4A04A9-2E77-2D40-AD49-C52C29BEB6D3}"/>
                </a:ext>
              </a:extLst>
            </p:cNvPr>
            <p:cNvSpPr txBox="1"/>
            <p:nvPr/>
          </p:nvSpPr>
          <p:spPr>
            <a:xfrm>
              <a:off x="4266639" y="3857709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5A8A52-123D-8346-9F98-25B3FBA4155F}"/>
                </a:ext>
              </a:extLst>
            </p:cNvPr>
            <p:cNvSpPr txBox="1"/>
            <p:nvPr/>
          </p:nvSpPr>
          <p:spPr>
            <a:xfrm>
              <a:off x="4266638" y="467214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5DB0AB-B5D4-E846-98AD-D80DBAA70F3E}"/>
                </a:ext>
              </a:extLst>
            </p:cNvPr>
            <p:cNvSpPr txBox="1"/>
            <p:nvPr/>
          </p:nvSpPr>
          <p:spPr>
            <a:xfrm>
              <a:off x="4266637" y="477286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B3AE73-584F-464D-8804-3E5A688FF50E}"/>
                </a:ext>
              </a:extLst>
            </p:cNvPr>
            <p:cNvSpPr txBox="1"/>
            <p:nvPr/>
          </p:nvSpPr>
          <p:spPr>
            <a:xfrm>
              <a:off x="5989837" y="611711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DE62934-998A-DD4A-A68F-AE90042EAF2C}"/>
                </a:ext>
              </a:extLst>
            </p:cNvPr>
            <p:cNvSpPr txBox="1"/>
            <p:nvPr/>
          </p:nvSpPr>
          <p:spPr>
            <a:xfrm>
              <a:off x="5973370" y="1890874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60E03E-6F0F-CC44-AE7C-15E8D69669E4}"/>
                </a:ext>
              </a:extLst>
            </p:cNvPr>
            <p:cNvSpPr txBox="1"/>
            <p:nvPr/>
          </p:nvSpPr>
          <p:spPr>
            <a:xfrm>
              <a:off x="5979562" y="2094761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4FF96A-2382-064E-A0F9-D8E2BD763D17}"/>
                </a:ext>
              </a:extLst>
            </p:cNvPr>
            <p:cNvSpPr txBox="1"/>
            <p:nvPr/>
          </p:nvSpPr>
          <p:spPr>
            <a:xfrm>
              <a:off x="5973620" y="2504749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4BAD2D-5AAB-4B44-84CE-9F4CEBBBE52F}"/>
                </a:ext>
              </a:extLst>
            </p:cNvPr>
            <p:cNvSpPr txBox="1"/>
            <p:nvPr/>
          </p:nvSpPr>
          <p:spPr>
            <a:xfrm>
              <a:off x="5985223" y="2258717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B06E09-50F5-A347-BB52-83FFBCD2A700}"/>
                </a:ext>
              </a:extLst>
            </p:cNvPr>
            <p:cNvSpPr txBox="1"/>
            <p:nvPr/>
          </p:nvSpPr>
          <p:spPr>
            <a:xfrm>
              <a:off x="5970377" y="3178292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A197BD-2E1F-EE49-BA6E-6FB51B3D08C9}"/>
                </a:ext>
              </a:extLst>
            </p:cNvPr>
            <p:cNvSpPr txBox="1"/>
            <p:nvPr/>
          </p:nvSpPr>
          <p:spPr>
            <a:xfrm>
              <a:off x="5977408" y="354300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A39471-7C59-3449-B8DA-B6495759D970}"/>
                </a:ext>
              </a:extLst>
            </p:cNvPr>
            <p:cNvSpPr txBox="1"/>
            <p:nvPr/>
          </p:nvSpPr>
          <p:spPr>
            <a:xfrm>
              <a:off x="5976624" y="375171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5F59DB-4BFC-8845-A106-7F0747E7FA2B}"/>
                </a:ext>
              </a:extLst>
            </p:cNvPr>
            <p:cNvSpPr txBox="1"/>
            <p:nvPr/>
          </p:nvSpPr>
          <p:spPr>
            <a:xfrm>
              <a:off x="5983655" y="3845589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88AC73F-610B-054E-9B3C-764569C2B1AB}"/>
                </a:ext>
              </a:extLst>
            </p:cNvPr>
            <p:cNvSpPr txBox="1"/>
            <p:nvPr/>
          </p:nvSpPr>
          <p:spPr>
            <a:xfrm>
              <a:off x="5968505" y="456855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5E0B32B-F4F5-0C42-B0BE-C621FCFF76E3}"/>
              </a:ext>
            </a:extLst>
          </p:cNvPr>
          <p:cNvSpPr/>
          <p:nvPr/>
        </p:nvSpPr>
        <p:spPr>
          <a:xfrm>
            <a:off x="7142328" y="4231578"/>
            <a:ext cx="2086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E69D9D"/>
                </a:solidFill>
                <a:latin typeface="Avenir Next Medium" charset="0"/>
                <a:ea typeface="Avenir Next Medium" charset="0"/>
                <a:cs typeface="Avenir Next Medium" charset="0"/>
              </a:rPr>
              <a:t>no state investment</a:t>
            </a:r>
            <a:endParaRPr lang="en-US" b="1" dirty="0">
              <a:solidFill>
                <a:srgbClr val="E69D9D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</a:t>
            </a:r>
          </a:p>
        </p:txBody>
      </p:sp>
    </p:spTree>
    <p:extLst>
      <p:ext uri="{BB962C8B-B14F-4D97-AF65-F5344CB8AC3E}">
        <p14:creationId xmlns:p14="http://schemas.microsoft.com/office/powerpoint/2010/main" val="122379285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1D7220-8018-7C49-A7DE-D7BDAA438960}"/>
              </a:ext>
            </a:extLst>
          </p:cNvPr>
          <p:cNvSpPr/>
          <p:nvPr/>
        </p:nvSpPr>
        <p:spPr>
          <a:xfrm>
            <a:off x="-463929" y="114539"/>
            <a:ext cx="4715890" cy="584776"/>
          </a:xfrm>
          <a:prstGeom prst="roundRect">
            <a:avLst>
              <a:gd name="adj" fmla="val 42321"/>
            </a:avLst>
          </a:prstGeom>
          <a:solidFill>
            <a:srgbClr val="1E46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CDC93-9391-854F-BDC1-91BD0F4B51F3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Performance Metrics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D8D1B-6BD0-C740-B84D-3FDF7C31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5961639"/>
            <a:ext cx="2309499" cy="6759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784583-E277-0F40-9CE7-61F6AC3C9880}"/>
              </a:ext>
            </a:extLst>
          </p:cNvPr>
          <p:cNvGrpSpPr/>
          <p:nvPr/>
        </p:nvGrpSpPr>
        <p:grpSpPr>
          <a:xfrm>
            <a:off x="1122706" y="1407887"/>
            <a:ext cx="6901411" cy="4229530"/>
            <a:chOff x="1122706" y="1407887"/>
            <a:chExt cx="6901411" cy="42295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AA86B9-D5A4-AF4F-A5A8-3A5656D0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2706" y="1407887"/>
              <a:ext cx="6901411" cy="42295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BA92A3-2D84-8D44-AFA7-E32256BB2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2706" y="4559730"/>
              <a:ext cx="1139242" cy="618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29438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B33D8-4DB5-7B4E-913E-D9583F9CE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" y="762000"/>
            <a:ext cx="9144000" cy="6096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D1781E2-891A-B344-A622-721B9A6CAB82}"/>
              </a:ext>
            </a:extLst>
          </p:cNvPr>
          <p:cNvGrpSpPr/>
          <p:nvPr/>
        </p:nvGrpSpPr>
        <p:grpSpPr>
          <a:xfrm>
            <a:off x="824983" y="914400"/>
            <a:ext cx="6209096" cy="5571425"/>
            <a:chOff x="824983" y="611711"/>
            <a:chExt cx="6209096" cy="579596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21FC87E-631C-EE48-B8A4-658460DAA857}"/>
                </a:ext>
              </a:extLst>
            </p:cNvPr>
            <p:cNvSpPr txBox="1"/>
            <p:nvPr/>
          </p:nvSpPr>
          <p:spPr>
            <a:xfrm>
              <a:off x="1075750" y="6178810"/>
              <a:ext cx="540108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403A17D-434E-2C40-9117-E5EB9A6D2BB8}"/>
                </a:ext>
              </a:extLst>
            </p:cNvPr>
            <p:cNvSpPr txBox="1"/>
            <p:nvPr/>
          </p:nvSpPr>
          <p:spPr>
            <a:xfrm>
              <a:off x="1075750" y="5586102"/>
              <a:ext cx="540108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BD6B7F8-CE77-E642-8C91-8C5B5B664743}"/>
                </a:ext>
              </a:extLst>
            </p:cNvPr>
            <p:cNvSpPr txBox="1"/>
            <p:nvPr/>
          </p:nvSpPr>
          <p:spPr>
            <a:xfrm>
              <a:off x="824985" y="456199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20D654-D15F-B24F-B927-B1C3EDBD680C}"/>
                </a:ext>
              </a:extLst>
            </p:cNvPr>
            <p:cNvSpPr txBox="1"/>
            <p:nvPr/>
          </p:nvSpPr>
          <p:spPr>
            <a:xfrm>
              <a:off x="844274" y="436645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4B7B7E5-2173-D046-8478-8B8A25EE4ACD}"/>
                </a:ext>
              </a:extLst>
            </p:cNvPr>
            <p:cNvSpPr txBox="1"/>
            <p:nvPr/>
          </p:nvSpPr>
          <p:spPr>
            <a:xfrm>
              <a:off x="824984" y="3765829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175837E-0FF0-2949-AA66-BBEB3075EAAD}"/>
                </a:ext>
              </a:extLst>
            </p:cNvPr>
            <p:cNvSpPr txBox="1"/>
            <p:nvPr/>
          </p:nvSpPr>
          <p:spPr>
            <a:xfrm>
              <a:off x="824984" y="355754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40D5387-8B13-7A4C-B2BF-F780A10F5032}"/>
                </a:ext>
              </a:extLst>
            </p:cNvPr>
            <p:cNvSpPr txBox="1"/>
            <p:nvPr/>
          </p:nvSpPr>
          <p:spPr>
            <a:xfrm>
              <a:off x="824983" y="195347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1DB438B-158A-FD40-A8D4-116D72A68D8B}"/>
                </a:ext>
              </a:extLst>
            </p:cNvPr>
            <p:cNvSpPr txBox="1"/>
            <p:nvPr/>
          </p:nvSpPr>
          <p:spPr>
            <a:xfrm>
              <a:off x="824983" y="296002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C2696F-B09B-C042-AF65-42B419DFB5D5}"/>
                </a:ext>
              </a:extLst>
            </p:cNvPr>
            <p:cNvSpPr txBox="1"/>
            <p:nvPr/>
          </p:nvSpPr>
          <p:spPr>
            <a:xfrm>
              <a:off x="2548185" y="164162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2845B6C-C4DC-2446-83A3-DFFF83F6D37F}"/>
                </a:ext>
              </a:extLst>
            </p:cNvPr>
            <p:cNvSpPr txBox="1"/>
            <p:nvPr/>
          </p:nvSpPr>
          <p:spPr>
            <a:xfrm>
              <a:off x="4266642" y="215487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5CB276E-D8AA-E540-B83D-2377217503FB}"/>
                </a:ext>
              </a:extLst>
            </p:cNvPr>
            <p:cNvSpPr txBox="1"/>
            <p:nvPr/>
          </p:nvSpPr>
          <p:spPr>
            <a:xfrm>
              <a:off x="4266643" y="1935658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51A6532-C311-B645-9AF3-A5EA24537558}"/>
                </a:ext>
              </a:extLst>
            </p:cNvPr>
            <p:cNvSpPr txBox="1"/>
            <p:nvPr/>
          </p:nvSpPr>
          <p:spPr>
            <a:xfrm>
              <a:off x="2540144" y="195347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6F22795-183C-9843-B769-8371C436769B}"/>
                </a:ext>
              </a:extLst>
            </p:cNvPr>
            <p:cNvSpPr txBox="1"/>
            <p:nvPr/>
          </p:nvSpPr>
          <p:spPr>
            <a:xfrm>
              <a:off x="2548184" y="2439361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3CCEB63-AFD6-5C41-9803-9F904A12A643}"/>
                </a:ext>
              </a:extLst>
            </p:cNvPr>
            <p:cNvSpPr txBox="1"/>
            <p:nvPr/>
          </p:nvSpPr>
          <p:spPr>
            <a:xfrm>
              <a:off x="2548184" y="2553793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2047AAA-B594-C64C-B8BB-D1A9895B89C0}"/>
                </a:ext>
              </a:extLst>
            </p:cNvPr>
            <p:cNvSpPr txBox="1"/>
            <p:nvPr/>
          </p:nvSpPr>
          <p:spPr>
            <a:xfrm>
              <a:off x="2548184" y="274538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26EEEE2-8048-2E42-B693-3A26F3135F79}"/>
                </a:ext>
              </a:extLst>
            </p:cNvPr>
            <p:cNvSpPr txBox="1"/>
            <p:nvPr/>
          </p:nvSpPr>
          <p:spPr>
            <a:xfrm>
              <a:off x="2548184" y="2945351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348E774-FD75-6640-B807-FDEA353165E2}"/>
                </a:ext>
              </a:extLst>
            </p:cNvPr>
            <p:cNvSpPr txBox="1"/>
            <p:nvPr/>
          </p:nvSpPr>
          <p:spPr>
            <a:xfrm>
              <a:off x="2548184" y="305851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01F9373-3AC6-FF4B-8C25-1665B11844FB}"/>
                </a:ext>
              </a:extLst>
            </p:cNvPr>
            <p:cNvSpPr txBox="1"/>
            <p:nvPr/>
          </p:nvSpPr>
          <p:spPr>
            <a:xfrm>
              <a:off x="2540143" y="496660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9FB45A-391C-9041-B06F-080AA91F4961}"/>
                </a:ext>
              </a:extLst>
            </p:cNvPr>
            <p:cNvSpPr txBox="1"/>
            <p:nvPr/>
          </p:nvSpPr>
          <p:spPr>
            <a:xfrm>
              <a:off x="4266642" y="2445637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FDBDDA0-5AB7-0641-83B6-9633787BDA47}"/>
                </a:ext>
              </a:extLst>
            </p:cNvPr>
            <p:cNvSpPr txBox="1"/>
            <p:nvPr/>
          </p:nvSpPr>
          <p:spPr>
            <a:xfrm>
              <a:off x="4266642" y="274538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F11AD8-F189-C044-949B-98E68FD8026B}"/>
                </a:ext>
              </a:extLst>
            </p:cNvPr>
            <p:cNvSpPr txBox="1"/>
            <p:nvPr/>
          </p:nvSpPr>
          <p:spPr>
            <a:xfrm>
              <a:off x="4266641" y="3550174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4DE8A6F-E732-AD4E-9BF1-E41BED5EF534}"/>
                </a:ext>
              </a:extLst>
            </p:cNvPr>
            <p:cNvSpPr txBox="1"/>
            <p:nvPr/>
          </p:nvSpPr>
          <p:spPr>
            <a:xfrm>
              <a:off x="4266640" y="3650895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AC7C647-7433-AA40-BF30-04CB327844FB}"/>
                </a:ext>
              </a:extLst>
            </p:cNvPr>
            <p:cNvSpPr txBox="1"/>
            <p:nvPr/>
          </p:nvSpPr>
          <p:spPr>
            <a:xfrm>
              <a:off x="4266639" y="3857709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501C643-E560-2446-AA78-7A81C1C892AE}"/>
                </a:ext>
              </a:extLst>
            </p:cNvPr>
            <p:cNvSpPr txBox="1"/>
            <p:nvPr/>
          </p:nvSpPr>
          <p:spPr>
            <a:xfrm>
              <a:off x="4266638" y="467214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003DDB5-8EBC-1D4B-96E4-4E8C8FB9EED9}"/>
                </a:ext>
              </a:extLst>
            </p:cNvPr>
            <p:cNvSpPr txBox="1"/>
            <p:nvPr/>
          </p:nvSpPr>
          <p:spPr>
            <a:xfrm>
              <a:off x="4266637" y="4772862"/>
              <a:ext cx="1041635" cy="228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2683C47-97A6-BC45-9FBA-9AA10F25733F}"/>
                </a:ext>
              </a:extLst>
            </p:cNvPr>
            <p:cNvSpPr txBox="1"/>
            <p:nvPr/>
          </p:nvSpPr>
          <p:spPr>
            <a:xfrm>
              <a:off x="5989837" y="611711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5B71C03-135B-5A4E-BC63-C54A0D38C47F}"/>
                </a:ext>
              </a:extLst>
            </p:cNvPr>
            <p:cNvSpPr txBox="1"/>
            <p:nvPr/>
          </p:nvSpPr>
          <p:spPr>
            <a:xfrm>
              <a:off x="5973370" y="1890874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A945A6D-C5D4-0C45-8128-7AA4D7ADFE03}"/>
                </a:ext>
              </a:extLst>
            </p:cNvPr>
            <p:cNvSpPr txBox="1"/>
            <p:nvPr/>
          </p:nvSpPr>
          <p:spPr>
            <a:xfrm>
              <a:off x="5979562" y="2094761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E799CE-322E-B648-A3BD-5A6593E470D1}"/>
                </a:ext>
              </a:extLst>
            </p:cNvPr>
            <p:cNvSpPr txBox="1"/>
            <p:nvPr/>
          </p:nvSpPr>
          <p:spPr>
            <a:xfrm>
              <a:off x="5973620" y="2504749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1915F5-D099-C64E-AB46-C4A93706ADB5}"/>
                </a:ext>
              </a:extLst>
            </p:cNvPr>
            <p:cNvSpPr txBox="1"/>
            <p:nvPr/>
          </p:nvSpPr>
          <p:spPr>
            <a:xfrm>
              <a:off x="5985223" y="2258717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1FBC51-C7F8-D04F-835E-B300DAF6E725}"/>
                </a:ext>
              </a:extLst>
            </p:cNvPr>
            <p:cNvSpPr txBox="1"/>
            <p:nvPr/>
          </p:nvSpPr>
          <p:spPr>
            <a:xfrm>
              <a:off x="5970377" y="3178292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2EBC45B-AEC7-9E49-9FB5-A63DF2E8A2E2}"/>
                </a:ext>
              </a:extLst>
            </p:cNvPr>
            <p:cNvSpPr txBox="1"/>
            <p:nvPr/>
          </p:nvSpPr>
          <p:spPr>
            <a:xfrm>
              <a:off x="5977408" y="354300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1AE8B5F-0559-CD49-BFC4-8234BCDF52D6}"/>
                </a:ext>
              </a:extLst>
            </p:cNvPr>
            <p:cNvSpPr txBox="1"/>
            <p:nvPr/>
          </p:nvSpPr>
          <p:spPr>
            <a:xfrm>
              <a:off x="5976624" y="375171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70E8EE8-F831-F54C-A879-D2D24C967766}"/>
                </a:ext>
              </a:extLst>
            </p:cNvPr>
            <p:cNvSpPr txBox="1"/>
            <p:nvPr/>
          </p:nvSpPr>
          <p:spPr>
            <a:xfrm>
              <a:off x="5983655" y="3845589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4AE0B25-AC83-E941-9806-EBB64A89FD47}"/>
                </a:ext>
              </a:extLst>
            </p:cNvPr>
            <p:cNvSpPr txBox="1"/>
            <p:nvPr/>
          </p:nvSpPr>
          <p:spPr>
            <a:xfrm>
              <a:off x="5968505" y="4568550"/>
              <a:ext cx="1044242" cy="22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61C08BCF-6020-C649-AD5A-DBB87B320253}"/>
              </a:ext>
            </a:extLst>
          </p:cNvPr>
          <p:cNvSpPr/>
          <p:nvPr/>
        </p:nvSpPr>
        <p:spPr>
          <a:xfrm>
            <a:off x="7142328" y="1187875"/>
            <a:ext cx="2086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1BF80"/>
                </a:solidFill>
                <a:latin typeface="Avenir Next Medium" charset="0"/>
                <a:ea typeface="Avenir Next Medium" charset="0"/>
                <a:cs typeface="Avenir Next Medium" charset="0"/>
              </a:rPr>
              <a:t>bonus</a:t>
            </a:r>
          </a:p>
          <a:p>
            <a:r>
              <a:rPr lang="en-US" b="1" dirty="0">
                <a:solidFill>
                  <a:srgbClr val="81BF80"/>
                </a:solidFill>
                <a:latin typeface="Avenir Next Medium" charset="0"/>
                <a:ea typeface="Avenir Next Medium" charset="0"/>
                <a:cs typeface="Avenir Next Medium" charset="0"/>
              </a:rPr>
              <a:t>investment</a:t>
            </a:r>
            <a:endParaRPr lang="en-US" b="1" dirty="0">
              <a:solidFill>
                <a:srgbClr val="81BF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3873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BD2C8-ACA7-924F-A1B8-4ED898A56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4590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772BB-92C2-F041-AFAC-0C94568D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0916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0BDEA4-523C-244E-A5AC-ECB124F42632}"/>
              </a:ext>
            </a:extLst>
          </p:cNvPr>
          <p:cNvSpPr txBox="1">
            <a:spLocks/>
          </p:cNvSpPr>
          <p:nvPr/>
        </p:nvSpPr>
        <p:spPr>
          <a:xfrm>
            <a:off x="0" y="2633785"/>
            <a:ext cx="9144000" cy="876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29823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80D0-E023-E14D-9754-C59219BD9095}"/>
              </a:ext>
            </a:extLst>
          </p:cNvPr>
          <p:cNvSpPr/>
          <p:nvPr/>
        </p:nvSpPr>
        <p:spPr>
          <a:xfrm>
            <a:off x="241662" y="1027501"/>
            <a:ext cx="8654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D89CC"/>
                </a:solidFill>
                <a:latin typeface="+mj-lt"/>
                <a:ea typeface="Avenir Next" charset="0"/>
                <a:cs typeface="Avenir Next" charset="0"/>
              </a:rPr>
              <a:t>Percent of bachelor’s graduates enrolled or employed ($25,000+) in the U.S. one year after graduation</a:t>
            </a:r>
          </a:p>
        </p:txBody>
      </p:sp>
    </p:spTree>
    <p:extLst>
      <p:ext uri="{BB962C8B-B14F-4D97-AF65-F5344CB8AC3E}">
        <p14:creationId xmlns:p14="http://schemas.microsoft.com/office/powerpoint/2010/main" val="184759063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80D0-E023-E14D-9754-C59219BD9095}"/>
              </a:ext>
            </a:extLst>
          </p:cNvPr>
          <p:cNvSpPr/>
          <p:nvPr/>
        </p:nvSpPr>
        <p:spPr>
          <a:xfrm>
            <a:off x="241662" y="1027501"/>
            <a:ext cx="89023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D89CC"/>
                </a:solidFill>
                <a:latin typeface="+mj-lt"/>
                <a:ea typeface="Avenir Next" charset="0"/>
                <a:cs typeface="Avenir Next" charset="0"/>
              </a:rPr>
              <a:t>Percent of bachelor’s graduates 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venir Next" charset="0"/>
                <a:cs typeface="Avenir Next" charset="0"/>
              </a:rPr>
              <a:t>with valid SSNs </a:t>
            </a:r>
            <a:r>
              <a:rPr lang="en-US" sz="2800" dirty="0">
                <a:solidFill>
                  <a:srgbClr val="5D89CC"/>
                </a:solidFill>
                <a:latin typeface="+mj-lt"/>
                <a:ea typeface="Avenir Next" charset="0"/>
                <a:cs typeface="Avenir Next" charset="0"/>
              </a:rPr>
              <a:t>enrolled 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venir Next" charset="0"/>
                <a:cs typeface="Avenir Next" charset="0"/>
              </a:rPr>
              <a:t>within 426 days of graduation in any course offered by the 3,724 schools that report to the National Student Clearinghouse,</a:t>
            </a:r>
          </a:p>
          <a:p>
            <a:endParaRPr lang="en-US" sz="2800" dirty="0">
              <a:solidFill>
                <a:srgbClr val="FF0000"/>
              </a:solidFill>
              <a:latin typeface="+mj-lt"/>
              <a:ea typeface="Avenir Next" charset="0"/>
              <a:cs typeface="Avenir Next" charset="0"/>
            </a:endParaRPr>
          </a:p>
          <a:p>
            <a:r>
              <a:rPr lang="en-US" sz="2800" dirty="0">
                <a:solidFill>
                  <a:srgbClr val="5D89CC"/>
                </a:solidFill>
                <a:latin typeface="+mj-lt"/>
                <a:ea typeface="Avenir Next" charset="0"/>
                <a:cs typeface="Avenir Next" charset="0"/>
              </a:rPr>
              <a:t>or employed 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venir Next" charset="0"/>
                <a:cs typeface="Avenir Next" charset="0"/>
              </a:rPr>
              <a:t>(but not self-employed, temporarily employed, or employed by a church or association of churches) earning $6,250 from April 1 through June 30 of the year </a:t>
            </a:r>
            <a:r>
              <a:rPr lang="en-US" sz="2800" dirty="0">
                <a:solidFill>
                  <a:srgbClr val="5D89CC"/>
                </a:solidFill>
                <a:latin typeface="+mj-lt"/>
                <a:ea typeface="Avenir Next" charset="0"/>
                <a:cs typeface="Avenir Next" charset="0"/>
              </a:rPr>
              <a:t>after graduation in 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venir Next" charset="0"/>
                <a:cs typeface="Avenir Next" charset="0"/>
              </a:rPr>
              <a:t>one of 43 states </a:t>
            </a:r>
            <a:r>
              <a:rPr lang="en-US" sz="2800" dirty="0">
                <a:solidFill>
                  <a:srgbClr val="5D89CC"/>
                </a:solidFill>
                <a:latin typeface="+mj-lt"/>
                <a:ea typeface="Avenir Next" charset="0"/>
                <a:cs typeface="Avenir Next" charset="0"/>
              </a:rPr>
              <a:t>in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venir Next" charset="0"/>
                <a:cs typeface="Avenir Next" charset="0"/>
              </a:rPr>
              <a:t> </a:t>
            </a:r>
            <a:r>
              <a:rPr lang="en-US" sz="2800" dirty="0">
                <a:solidFill>
                  <a:srgbClr val="5D89CC"/>
                </a:solidFill>
                <a:latin typeface="+mj-lt"/>
                <a:ea typeface="Avenir Next" charset="0"/>
                <a:cs typeface="Avenir Next" charset="0"/>
              </a:rPr>
              <a:t>the U.S.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venir Next" charset="0"/>
                <a:cs typeface="Avenir Next" charset="0"/>
              </a:rPr>
              <a:t> (including Washington D.C. and Puerto Rico) that report to the Wage Record Interchange System 2,</a:t>
            </a:r>
          </a:p>
          <a:p>
            <a:endParaRPr lang="en-US" sz="2800" dirty="0">
              <a:solidFill>
                <a:srgbClr val="5D89CC"/>
              </a:solidFill>
              <a:latin typeface="+mj-lt"/>
              <a:ea typeface="Avenir Next" charset="0"/>
              <a:cs typeface="Avenir Next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ea typeface="Avenir Next" charset="0"/>
                <a:cs typeface="Avenir Next" charset="0"/>
              </a:rPr>
              <a:t>or overseas on a scholarship within 14 months of graduation.</a:t>
            </a:r>
            <a:endParaRPr lang="en-US" sz="2800" dirty="0">
              <a:solidFill>
                <a:srgbClr val="5D89CC"/>
              </a:solidFill>
              <a:latin typeface="+mj-lt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9679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080D0-E023-E14D-9754-C59219BD9095}"/>
              </a:ext>
            </a:extLst>
          </p:cNvPr>
          <p:cNvSpPr/>
          <p:nvPr/>
        </p:nvSpPr>
        <p:spPr>
          <a:xfrm>
            <a:off x="241662" y="1027501"/>
            <a:ext cx="8654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D89CC"/>
                </a:solidFill>
                <a:latin typeface="+mj-lt"/>
                <a:ea typeface="Avenir Next" charset="0"/>
                <a:cs typeface="Avenir Next" charset="0"/>
              </a:rPr>
              <a:t>Percent of bachelor’s graduates…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0EC6EC-99D4-9D4F-9E19-BEFB11817833}"/>
              </a:ext>
            </a:extLst>
          </p:cNvPr>
          <p:cNvGrpSpPr/>
          <p:nvPr/>
        </p:nvGrpSpPr>
        <p:grpSpPr>
          <a:xfrm>
            <a:off x="0" y="3140518"/>
            <a:ext cx="9144000" cy="3175222"/>
            <a:chOff x="0" y="3140518"/>
            <a:chExt cx="9144000" cy="317522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186434B-A7E7-774A-ADF5-09657A7A49AB}"/>
                </a:ext>
              </a:extLst>
            </p:cNvPr>
            <p:cNvCxnSpPr/>
            <p:nvPr/>
          </p:nvCxnSpPr>
          <p:spPr>
            <a:xfrm>
              <a:off x="0" y="4189216"/>
              <a:ext cx="9144000" cy="0"/>
            </a:xfrm>
            <a:prstGeom prst="line">
              <a:avLst/>
            </a:prstGeom>
            <a:ln w="28575">
              <a:solidFill>
                <a:srgbClr val="5D89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4F529A-7157-5D41-9051-D349FC01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942143"/>
              <a:ext cx="1306324" cy="93271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4B88C0-C92C-EF4D-9A67-5C0DE7FCAA76}"/>
                </a:ext>
              </a:extLst>
            </p:cNvPr>
            <p:cNvCxnSpPr>
              <a:endCxn id="7" idx="0"/>
            </p:cNvCxnSpPr>
            <p:nvPr/>
          </p:nvCxnSpPr>
          <p:spPr>
            <a:xfrm flipH="1">
              <a:off x="653162" y="4100135"/>
              <a:ext cx="6056" cy="84200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8DAAB1-D04C-064A-BE0F-A091BFAF2199}"/>
                </a:ext>
              </a:extLst>
            </p:cNvPr>
            <p:cNvSpPr txBox="1"/>
            <p:nvPr/>
          </p:nvSpPr>
          <p:spPr>
            <a:xfrm>
              <a:off x="221286" y="3683311"/>
              <a:ext cx="87586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5D89CC"/>
                  </a:solidFill>
                  <a:latin typeface="+mj-lt"/>
                  <a:ea typeface="Avenir Next" charset="0"/>
                  <a:cs typeface="Avenir Next" charset="0"/>
                </a:rPr>
                <a:t>May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0F40A6-42ED-B94F-83A4-9735A8B3A30C}"/>
                </a:ext>
              </a:extLst>
            </p:cNvPr>
            <p:cNvSpPr txBox="1"/>
            <p:nvPr/>
          </p:nvSpPr>
          <p:spPr>
            <a:xfrm>
              <a:off x="6561796" y="3683311"/>
              <a:ext cx="114122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rgbClr val="5D89CC"/>
                  </a:solidFill>
                  <a:latin typeface="+mj-lt"/>
                  <a:ea typeface="Avenir Next" charset="0"/>
                  <a:cs typeface="Avenir Next" charset="0"/>
                </a:rPr>
                <a:t>June 30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1D1B85-E2BA-6644-BF2E-8DD25A6E43F0}"/>
                </a:ext>
              </a:extLst>
            </p:cNvPr>
            <p:cNvSpPr txBox="1"/>
            <p:nvPr/>
          </p:nvSpPr>
          <p:spPr>
            <a:xfrm>
              <a:off x="4466327" y="3683311"/>
              <a:ext cx="98000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rgbClr val="5D89CC"/>
                  </a:solidFill>
                  <a:latin typeface="+mj-lt"/>
                  <a:ea typeface="Avenir Next" charset="0"/>
                  <a:cs typeface="Avenir Next" charset="0"/>
                </a:rPr>
                <a:t>April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D7BCB1-8165-024F-9E73-3A441217754A}"/>
                </a:ext>
              </a:extLst>
            </p:cNvPr>
            <p:cNvCxnSpPr/>
            <p:nvPr/>
          </p:nvCxnSpPr>
          <p:spPr>
            <a:xfrm>
              <a:off x="7132613" y="4100134"/>
              <a:ext cx="0" cy="84200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BAA8B8-86B6-2641-9572-41B24A97C360}"/>
                </a:ext>
              </a:extLst>
            </p:cNvPr>
            <p:cNvCxnSpPr/>
            <p:nvPr/>
          </p:nvCxnSpPr>
          <p:spPr>
            <a:xfrm>
              <a:off x="8555659" y="4100134"/>
              <a:ext cx="0" cy="221560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6250818-9DF1-2943-A42E-1CD0A77F57FB}"/>
                </a:ext>
              </a:extLst>
            </p:cNvPr>
            <p:cNvSpPr/>
            <p:nvPr/>
          </p:nvSpPr>
          <p:spPr>
            <a:xfrm>
              <a:off x="1382565" y="5122809"/>
              <a:ext cx="7173094" cy="432391"/>
            </a:xfrm>
            <a:prstGeom prst="roundRect">
              <a:avLst/>
            </a:prstGeom>
            <a:solidFill>
              <a:srgbClr val="5D8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enroll in a course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73396C7-8A60-C845-8525-D40D3B0829A9}"/>
                </a:ext>
              </a:extLst>
            </p:cNvPr>
            <p:cNvSpPr/>
            <p:nvPr/>
          </p:nvSpPr>
          <p:spPr>
            <a:xfrm>
              <a:off x="1382565" y="5830948"/>
              <a:ext cx="7173094" cy="432391"/>
            </a:xfrm>
            <a:prstGeom prst="roundRect">
              <a:avLst/>
            </a:prstGeom>
            <a:solidFill>
              <a:srgbClr val="5D8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receive an overseas scholarship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D1BF477-4B03-334A-8DB8-20C494DA81EC}"/>
                </a:ext>
              </a:extLst>
            </p:cNvPr>
            <p:cNvSpPr/>
            <p:nvPr/>
          </p:nvSpPr>
          <p:spPr>
            <a:xfrm>
              <a:off x="5000365" y="4415895"/>
              <a:ext cx="2137629" cy="432391"/>
            </a:xfrm>
            <a:prstGeom prst="roundRect">
              <a:avLst/>
            </a:prstGeom>
            <a:solidFill>
              <a:srgbClr val="5D8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800" dirty="0"/>
                <a:t>earn $6,250+</a:t>
              </a:r>
              <a:r>
                <a:rPr lang="en-US" sz="2800" dirty="0">
                  <a:solidFill>
                    <a:srgbClr val="FFFF00"/>
                  </a:solidFill>
                </a:rPr>
                <a:t>*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3CF3EB-3FF7-5D4A-8680-5FE37BD5EA30}"/>
                </a:ext>
              </a:extLst>
            </p:cNvPr>
            <p:cNvSpPr txBox="1"/>
            <p:nvPr/>
          </p:nvSpPr>
          <p:spPr>
            <a:xfrm>
              <a:off x="8050103" y="3683311"/>
              <a:ext cx="101111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rgbClr val="5D89CC"/>
                  </a:solidFill>
                  <a:latin typeface="+mj-lt"/>
                  <a:ea typeface="Avenir Next" charset="0"/>
                  <a:cs typeface="Avenir Next" charset="0"/>
                </a:rPr>
                <a:t>July 31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08D3E3-242F-8746-BFA3-165635ADFE4B}"/>
                </a:ext>
              </a:extLst>
            </p:cNvPr>
            <p:cNvCxnSpPr/>
            <p:nvPr/>
          </p:nvCxnSpPr>
          <p:spPr>
            <a:xfrm>
              <a:off x="5000365" y="4106763"/>
              <a:ext cx="0" cy="8353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755867-3480-C44D-AEAD-BAFCD29FD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64462" y="4338349"/>
              <a:ext cx="657562" cy="62958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A37737-7F40-D745-90F9-26BC76E8F74C}"/>
                </a:ext>
              </a:extLst>
            </p:cNvPr>
            <p:cNvCxnSpPr/>
            <p:nvPr/>
          </p:nvCxnSpPr>
          <p:spPr>
            <a:xfrm>
              <a:off x="3293245" y="4116459"/>
              <a:ext cx="0" cy="17720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FB019-ED8C-A341-869C-B706C73D01A6}"/>
                </a:ext>
              </a:extLst>
            </p:cNvPr>
            <p:cNvSpPr txBox="1"/>
            <p:nvPr/>
          </p:nvSpPr>
          <p:spPr>
            <a:xfrm>
              <a:off x="2589688" y="3683311"/>
              <a:ext cx="144024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5D89CC"/>
                  </a:solidFill>
                  <a:latin typeface="+mj-lt"/>
                  <a:ea typeface="Avenir Next" charset="0"/>
                  <a:cs typeface="Avenir Next" charset="0"/>
                </a:rPr>
                <a:t>Jan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675074A-6C9C-A643-A3C3-2C1E618AFE98}"/>
                </a:ext>
              </a:extLst>
            </p:cNvPr>
            <p:cNvSpPr/>
            <p:nvPr/>
          </p:nvSpPr>
          <p:spPr>
            <a:xfrm>
              <a:off x="144048" y="3140518"/>
              <a:ext cx="10182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5D89CC"/>
                  </a:solidFill>
                  <a:ea typeface="Avenir Next" charset="0"/>
                  <a:cs typeface="Avenir Next" charset="0"/>
                </a:rPr>
                <a:t>2017</a:t>
              </a:r>
              <a:endParaRPr lang="en-US" sz="3200" dirty="0">
                <a:solidFill>
                  <a:srgbClr val="5D89CC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084C0BA-07EB-7D4A-B52E-849AF1AC0C8B}"/>
                </a:ext>
              </a:extLst>
            </p:cNvPr>
            <p:cNvSpPr/>
            <p:nvPr/>
          </p:nvSpPr>
          <p:spPr>
            <a:xfrm>
              <a:off x="2784130" y="3140518"/>
              <a:ext cx="10182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5D89CC"/>
                  </a:solidFill>
                  <a:ea typeface="Avenir Next" charset="0"/>
                  <a:cs typeface="Avenir Next" charset="0"/>
                </a:rPr>
                <a:t>2018</a:t>
              </a:r>
              <a:endParaRPr lang="en-US" sz="3200" dirty="0">
                <a:solidFill>
                  <a:srgbClr val="5D89CC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648399-599B-3846-B788-96C5E77794AA}"/>
                </a:ext>
              </a:extLst>
            </p:cNvPr>
            <p:cNvSpPr/>
            <p:nvPr/>
          </p:nvSpPr>
          <p:spPr>
            <a:xfrm>
              <a:off x="8053186" y="3140518"/>
              <a:ext cx="10182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5D89CC"/>
                  </a:solidFill>
                  <a:ea typeface="Avenir Next" charset="0"/>
                  <a:cs typeface="Avenir Next" charset="0"/>
                </a:rPr>
                <a:t>2018</a:t>
              </a:r>
              <a:endParaRPr lang="en-US" sz="3200" dirty="0">
                <a:solidFill>
                  <a:srgbClr val="5D89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64509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25002F-92CF-6E48-BF22-5A1763FCF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8100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EAF7C1-9EC6-0E44-8989-D6869909A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1880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949A5-F611-874A-A1FA-4DDC6BFB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7904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1D7220-8018-7C49-A7DE-D7BDAA438960}"/>
              </a:ext>
            </a:extLst>
          </p:cNvPr>
          <p:cNvSpPr/>
          <p:nvPr/>
        </p:nvSpPr>
        <p:spPr>
          <a:xfrm>
            <a:off x="-463929" y="114539"/>
            <a:ext cx="4715890" cy="584776"/>
          </a:xfrm>
          <a:prstGeom prst="roundRect">
            <a:avLst>
              <a:gd name="adj" fmla="val 42321"/>
            </a:avLst>
          </a:prstGeom>
          <a:solidFill>
            <a:srgbClr val="1E46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CDC93-9391-854F-BDC1-91BD0F4B51F3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Performance Funding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D8D1B-6BD0-C740-B84D-3FDF7C31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5961639"/>
            <a:ext cx="2309499" cy="67595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296558-E4F8-B349-834A-6BD87A527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813605"/>
              </p:ext>
            </p:extLst>
          </p:nvPr>
        </p:nvGraphicFramePr>
        <p:xfrm>
          <a:off x="391886" y="2041434"/>
          <a:ext cx="8112033" cy="247337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97925">
                  <a:extLst>
                    <a:ext uri="{9D8B030D-6E8A-4147-A177-3AD203B41FA5}">
                      <a16:colId xmlns:a16="http://schemas.microsoft.com/office/drawing/2014/main" val="3250050311"/>
                    </a:ext>
                  </a:extLst>
                </a:gridCol>
                <a:gridCol w="2573383">
                  <a:extLst>
                    <a:ext uri="{9D8B030D-6E8A-4147-A177-3AD203B41FA5}">
                      <a16:colId xmlns:a16="http://schemas.microsoft.com/office/drawing/2014/main" val="496390612"/>
                    </a:ext>
                  </a:extLst>
                </a:gridCol>
                <a:gridCol w="2540725">
                  <a:extLst>
                    <a:ext uri="{9D8B030D-6E8A-4147-A177-3AD203B41FA5}">
                      <a16:colId xmlns:a16="http://schemas.microsoft.com/office/drawing/2014/main" val="414891479"/>
                    </a:ext>
                  </a:extLst>
                </a:gridCol>
              </a:tblGrid>
              <a:tr h="25109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Traditional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4E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Performance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4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744384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$$$ for…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035694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Incentivizes…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826702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Does not incentivize…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29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25232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10F6C-C0A9-824E-BF97-CD579B72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84657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18DA64-F6A3-0240-8978-E243EEA3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1CD88-6827-8D42-91C1-4514912C6B5A}"/>
              </a:ext>
            </a:extLst>
          </p:cNvPr>
          <p:cNvSpPr txBox="1"/>
          <p:nvPr/>
        </p:nvSpPr>
        <p:spPr>
          <a:xfrm>
            <a:off x="3499990" y="1719995"/>
            <a:ext cx="284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all other SUS schools</a:t>
            </a:r>
          </a:p>
        </p:txBody>
      </p:sp>
    </p:spTree>
    <p:extLst>
      <p:ext uri="{BB962C8B-B14F-4D97-AF65-F5344CB8AC3E}">
        <p14:creationId xmlns:p14="http://schemas.microsoft.com/office/powerpoint/2010/main" val="111181002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2EFE2-2F0A-CF48-B7B3-BCA3A882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9" y="78042"/>
            <a:ext cx="7576655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% enrolled or employed ($25k)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1CD88-6827-8D42-91C1-4514912C6B5A}"/>
              </a:ext>
            </a:extLst>
          </p:cNvPr>
          <p:cNvSpPr txBox="1"/>
          <p:nvPr/>
        </p:nvSpPr>
        <p:spPr>
          <a:xfrm>
            <a:off x="711926" y="1027663"/>
            <a:ext cx="7929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 Medium" charset="0"/>
                <a:ea typeface="Avenir Next Medium" charset="0"/>
                <a:cs typeface="Avenir Next Medium" charset="0"/>
              </a:rPr>
              <a:t>Long-term:</a:t>
            </a:r>
          </a:p>
          <a:p>
            <a:r>
              <a:rPr lang="en-US" sz="2400" dirty="0">
                <a:latin typeface="Avenir Next Medium" charset="0"/>
                <a:ea typeface="Avenir Next Medium" charset="0"/>
                <a:cs typeface="Avenir Next Medium" charset="0"/>
              </a:rPr>
              <a:t>• 96% of 2010-16 graduates are employed or enrolled</a:t>
            </a:r>
          </a:p>
          <a:p>
            <a:endParaRPr lang="en-US" sz="2400" dirty="0">
              <a:latin typeface="Avenir Next Medium" charset="0"/>
              <a:ea typeface="Avenir Next Medium" charset="0"/>
              <a:cs typeface="Avenir Next Medium" charset="0"/>
            </a:endParaRPr>
          </a:p>
          <a:p>
            <a:r>
              <a:rPr lang="en-US" sz="2400" dirty="0">
                <a:latin typeface="Avenir Next Medium" charset="0"/>
                <a:ea typeface="Avenir Next Medium" charset="0"/>
                <a:cs typeface="Avenir Next Medium" charset="0"/>
              </a:rPr>
              <a:t>Short-term:</a:t>
            </a:r>
          </a:p>
          <a:p>
            <a:r>
              <a:rPr lang="en-US" sz="2400" dirty="0">
                <a:latin typeface="Avenir Next Medium" charset="0"/>
                <a:ea typeface="Avenir Next Medium" charset="0"/>
                <a:cs typeface="Avenir Next Medium" charset="0"/>
              </a:rPr>
              <a:t>• 10 employed in non-reporting states (60%)</a:t>
            </a:r>
          </a:p>
          <a:p>
            <a:endParaRPr lang="en-US" sz="2000" dirty="0">
              <a:latin typeface="Avenir Next Medium" charset="0"/>
              <a:ea typeface="Avenir Next Medium" charset="0"/>
              <a:cs typeface="Avenir Next Medium" charset="0"/>
            </a:endParaRPr>
          </a:p>
          <a:p>
            <a:endParaRPr lang="en-US" sz="20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7409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65722D-6BF2-D643-9EC4-B58EF3A6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" y="1227908"/>
            <a:ext cx="6858000" cy="54864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3501042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2. Median salary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FF621-C333-E84B-A3D8-9D88A5A6FED1}"/>
              </a:ext>
            </a:extLst>
          </p:cNvPr>
          <p:cNvSpPr txBox="1"/>
          <p:nvPr/>
        </p:nvSpPr>
        <p:spPr>
          <a:xfrm>
            <a:off x="6895809" y="4816624"/>
            <a:ext cx="1771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4 excellence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DE6F2-3339-0D4F-914F-30E29F863AD0}"/>
              </a:ext>
            </a:extLst>
          </p:cNvPr>
          <p:cNvSpPr txBox="1"/>
          <p:nvPr/>
        </p:nvSpPr>
        <p:spPr>
          <a:xfrm>
            <a:off x="2748614" y="3156908"/>
            <a:ext cx="284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all other SUS schools</a:t>
            </a:r>
          </a:p>
        </p:txBody>
      </p:sp>
    </p:spTree>
    <p:extLst>
      <p:ext uri="{BB962C8B-B14F-4D97-AF65-F5344CB8AC3E}">
        <p14:creationId xmlns:p14="http://schemas.microsoft.com/office/powerpoint/2010/main" val="1456040085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65722D-6BF2-D643-9EC4-B58EF3A6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" y="1227908"/>
            <a:ext cx="6858000" cy="54864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3501042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2. Median salary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78461-6515-1B4E-9EC6-24BC68D5B9BE}"/>
              </a:ext>
            </a:extLst>
          </p:cNvPr>
          <p:cNvSpPr txBox="1"/>
          <p:nvPr/>
        </p:nvSpPr>
        <p:spPr>
          <a:xfrm>
            <a:off x="6895809" y="2738287"/>
            <a:ext cx="2219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with 10 students in non-reporting states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0C90CFF-D9E2-A44C-ACF7-8B1CA2EAA159}"/>
              </a:ext>
            </a:extLst>
          </p:cNvPr>
          <p:cNvSpPr/>
          <p:nvPr/>
        </p:nvSpPr>
        <p:spPr>
          <a:xfrm>
            <a:off x="6061166" y="2808513"/>
            <a:ext cx="700775" cy="20900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$37k</a:t>
            </a:r>
          </a:p>
        </p:txBody>
      </p:sp>
    </p:spTree>
    <p:extLst>
      <p:ext uri="{BB962C8B-B14F-4D97-AF65-F5344CB8AC3E}">
        <p14:creationId xmlns:p14="http://schemas.microsoft.com/office/powerpoint/2010/main" val="172514640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5427813" cy="516438"/>
          </a:xfrm>
          <a:prstGeom prst="roundRect">
            <a:avLst>
              <a:gd name="adj" fmla="val 42321"/>
            </a:avLst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3. Cost of degree to student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FF621-C333-E84B-A3D8-9D88A5A6FED1}"/>
              </a:ext>
            </a:extLst>
          </p:cNvPr>
          <p:cNvSpPr txBox="1"/>
          <p:nvPr/>
        </p:nvSpPr>
        <p:spPr>
          <a:xfrm>
            <a:off x="6895809" y="5626521"/>
            <a:ext cx="205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10 excellence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6A456-4F91-7D44-94AD-DDB51DD54208}"/>
              </a:ext>
            </a:extLst>
          </p:cNvPr>
          <p:cNvSpPr txBox="1"/>
          <p:nvPr/>
        </p:nvSpPr>
        <p:spPr>
          <a:xfrm>
            <a:off x="3212345" y="2843399"/>
            <a:ext cx="284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all other SUS schools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E1CF3-5E61-5948-A9B7-D099E8E2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0" y="1254035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614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5427813" cy="516438"/>
          </a:xfrm>
          <a:prstGeom prst="roundRect">
            <a:avLst>
              <a:gd name="adj" fmla="val 42321"/>
            </a:avLst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3. Cost of degree to student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1F76A-8E15-B64E-A80C-A1CBCA7AF625}"/>
              </a:ext>
            </a:extLst>
          </p:cNvPr>
          <p:cNvSpPr txBox="1"/>
          <p:nvPr/>
        </p:nvSpPr>
        <p:spPr>
          <a:xfrm>
            <a:off x="6955971" y="3997234"/>
            <a:ext cx="1907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venir Next Medium" charset="0"/>
                <a:ea typeface="Avenir Next Medium" charset="0"/>
                <a:cs typeface="Avenir Next Medium" charset="0"/>
              </a:rPr>
              <a:t>Per degree</a:t>
            </a:r>
          </a:p>
          <a:p>
            <a:pPr algn="ctr"/>
            <a:endParaRPr lang="en-US" sz="2000" u="sng" dirty="0">
              <a:latin typeface="Avenir Next Medium" charset="0"/>
              <a:ea typeface="Avenir Next Medium" charset="0"/>
              <a:cs typeface="Avenir Next Medium" charset="0"/>
            </a:endParaRPr>
          </a:p>
          <a:p>
            <a:pPr algn="ctr"/>
            <a:r>
              <a:rPr lang="en-US" sz="2000" u="sng" dirty="0">
                <a:latin typeface="Avenir Next Medium" charset="0"/>
                <a:ea typeface="Avenir Next Medium" charset="0"/>
                <a:cs typeface="Avenir Next Medium" charset="0"/>
              </a:rPr>
              <a:t>Sticker Price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+$390</a:t>
            </a:r>
          </a:p>
          <a:p>
            <a:pPr algn="ctr"/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(+2 credits)</a:t>
            </a:r>
          </a:p>
          <a:p>
            <a:pPr algn="ctr"/>
            <a:endParaRPr lang="en-US" sz="2000" dirty="0">
              <a:latin typeface="Avenir Next Medium" charset="0"/>
              <a:ea typeface="Avenir Next Medium" charset="0"/>
              <a:cs typeface="Avenir Next Medium" charset="0"/>
            </a:endParaRPr>
          </a:p>
          <a:p>
            <a:pPr algn="ctr"/>
            <a:r>
              <a:rPr lang="en-US" sz="2000" u="sng" dirty="0">
                <a:latin typeface="Avenir Next Medium" charset="0"/>
                <a:ea typeface="Avenir Next Medium" charset="0"/>
                <a:cs typeface="Avenir Next Medium" charset="0"/>
              </a:rPr>
              <a:t>Financial Aid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–$350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2A83F1-2003-A248-8CC7-701607C7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0" y="1254035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3633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5538848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4. Four-year graduation rate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FF621-C333-E84B-A3D8-9D88A5A6FED1}"/>
              </a:ext>
            </a:extLst>
          </p:cNvPr>
          <p:cNvSpPr txBox="1"/>
          <p:nvPr/>
        </p:nvSpPr>
        <p:spPr>
          <a:xfrm>
            <a:off x="6895809" y="2609001"/>
            <a:ext cx="216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10 excellence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6ACAED-CAA4-CE4D-9DDE-274A5AA01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" y="1371600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79175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5538848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4. Four-year graduation rate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71C89-A683-2749-9131-E94E34DF8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10" y="662817"/>
            <a:ext cx="7909559" cy="62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06413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6" y="78042"/>
            <a:ext cx="3651264" cy="516438"/>
          </a:xfrm>
          <a:prstGeom prst="roundRect">
            <a:avLst>
              <a:gd name="adj" fmla="val 42321"/>
            </a:avLst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5. Retention rate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A5423F-6432-9142-802A-1E29D2644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6858000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787BA-0FBD-9F45-92D2-2539D32ED0B6}"/>
              </a:ext>
            </a:extLst>
          </p:cNvPr>
          <p:cNvSpPr txBox="1"/>
          <p:nvPr/>
        </p:nvSpPr>
        <p:spPr>
          <a:xfrm>
            <a:off x="6858000" y="3875559"/>
            <a:ext cx="205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1 excellence</a:t>
            </a:r>
          </a:p>
        </p:txBody>
      </p:sp>
    </p:spTree>
    <p:extLst>
      <p:ext uri="{BB962C8B-B14F-4D97-AF65-F5344CB8AC3E}">
        <p14:creationId xmlns:p14="http://schemas.microsoft.com/office/powerpoint/2010/main" val="178175334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1D7220-8018-7C49-A7DE-D7BDAA438960}"/>
              </a:ext>
            </a:extLst>
          </p:cNvPr>
          <p:cNvSpPr/>
          <p:nvPr/>
        </p:nvSpPr>
        <p:spPr>
          <a:xfrm>
            <a:off x="-463929" y="114539"/>
            <a:ext cx="4715890" cy="584776"/>
          </a:xfrm>
          <a:prstGeom prst="roundRect">
            <a:avLst>
              <a:gd name="adj" fmla="val 42321"/>
            </a:avLst>
          </a:prstGeom>
          <a:solidFill>
            <a:srgbClr val="1E46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CDC93-9391-854F-BDC1-91BD0F4B51F3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Performance Funding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D8D1B-6BD0-C740-B84D-3FDF7C31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5961639"/>
            <a:ext cx="2309499" cy="67595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296558-E4F8-B349-834A-6BD87A527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548307"/>
              </p:ext>
            </p:extLst>
          </p:nvPr>
        </p:nvGraphicFramePr>
        <p:xfrm>
          <a:off x="391886" y="2041434"/>
          <a:ext cx="8112033" cy="247337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97925">
                  <a:extLst>
                    <a:ext uri="{9D8B030D-6E8A-4147-A177-3AD203B41FA5}">
                      <a16:colId xmlns:a16="http://schemas.microsoft.com/office/drawing/2014/main" val="3250050311"/>
                    </a:ext>
                  </a:extLst>
                </a:gridCol>
                <a:gridCol w="2573383">
                  <a:extLst>
                    <a:ext uri="{9D8B030D-6E8A-4147-A177-3AD203B41FA5}">
                      <a16:colId xmlns:a16="http://schemas.microsoft.com/office/drawing/2014/main" val="496390612"/>
                    </a:ext>
                  </a:extLst>
                </a:gridCol>
                <a:gridCol w="2540725">
                  <a:extLst>
                    <a:ext uri="{9D8B030D-6E8A-4147-A177-3AD203B41FA5}">
                      <a16:colId xmlns:a16="http://schemas.microsoft.com/office/drawing/2014/main" val="414891479"/>
                    </a:ext>
                  </a:extLst>
                </a:gridCol>
              </a:tblGrid>
              <a:tr h="25109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Traditional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4E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Performance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4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744384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$$$ for…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Enrollment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9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035694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Incentivizes…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Access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9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826702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Does not incentivize…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Completion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9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29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022091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8197138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6. Undergraduate degrees in STEM or Global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FF621-C333-E84B-A3D8-9D88A5A6FED1}"/>
              </a:ext>
            </a:extLst>
          </p:cNvPr>
          <p:cNvSpPr txBox="1"/>
          <p:nvPr/>
        </p:nvSpPr>
        <p:spPr>
          <a:xfrm>
            <a:off x="6895809" y="3203361"/>
            <a:ext cx="216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10 excellence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A7750-1A17-2F4E-8481-B39AA36F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" y="1319348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92335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5355967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7. Percent of Pell recipients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FF621-C333-E84B-A3D8-9D88A5A6FED1}"/>
              </a:ext>
            </a:extLst>
          </p:cNvPr>
          <p:cNvSpPr txBox="1"/>
          <p:nvPr/>
        </p:nvSpPr>
        <p:spPr>
          <a:xfrm>
            <a:off x="6895809" y="5241167"/>
            <a:ext cx="216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6 excellence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F7D65E-8385-6B48-98F0-EC7D8B36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" y="1254034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739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7" y="78042"/>
            <a:ext cx="5355967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7. Percent of Pell recipients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FF621-C333-E84B-A3D8-9D88A5A6FED1}"/>
              </a:ext>
            </a:extLst>
          </p:cNvPr>
          <p:cNvSpPr txBox="1"/>
          <p:nvPr/>
        </p:nvSpPr>
        <p:spPr>
          <a:xfrm>
            <a:off x="6895809" y="5241167"/>
            <a:ext cx="2169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6 excellence</a:t>
            </a:r>
          </a:p>
          <a:p>
            <a:r>
              <a:rPr lang="en-US" sz="2000" dirty="0">
                <a:latin typeface="Avenir Next Medium" charset="0"/>
                <a:ea typeface="Avenir Next Medium" charset="0"/>
                <a:cs typeface="Avenir Next Medium" charset="0"/>
              </a:rPr>
              <a:t>9 with previous benchmarks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F7D65E-8385-6B48-98F0-EC7D8B36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" y="1254034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2737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6" y="78042"/>
            <a:ext cx="5623756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8. Graduate degrees in STEM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2C9E7-E9F7-D445-9A8F-FF262C733673}"/>
              </a:ext>
            </a:extLst>
          </p:cNvPr>
          <p:cNvSpPr txBox="1"/>
          <p:nvPr/>
        </p:nvSpPr>
        <p:spPr>
          <a:xfrm>
            <a:off x="84909" y="2857196"/>
            <a:ext cx="896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100% of our graduate degrees are in STEM fields</a:t>
            </a:r>
          </a:p>
          <a:p>
            <a:pPr algn="ctr"/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(Master of Science in Data Science)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61C88E-60D9-8C42-A6FF-2C18A6AFD298}"/>
              </a:ext>
            </a:extLst>
          </p:cNvPr>
          <p:cNvGrpSpPr/>
          <p:nvPr/>
        </p:nvGrpSpPr>
        <p:grpSpPr>
          <a:xfrm>
            <a:off x="2347952" y="1188720"/>
            <a:ext cx="4336868" cy="4336868"/>
            <a:chOff x="2347952" y="1188720"/>
            <a:chExt cx="4336868" cy="433686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D4E228D-C36F-FA44-B596-21B1739FC4B6}"/>
                </a:ext>
              </a:extLst>
            </p:cNvPr>
            <p:cNvCxnSpPr/>
            <p:nvPr/>
          </p:nvCxnSpPr>
          <p:spPr>
            <a:xfrm>
              <a:off x="2347952" y="1188720"/>
              <a:ext cx="4336868" cy="433686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ED9826A-8C61-2542-9BAC-59FB7C0949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7952" y="1188720"/>
              <a:ext cx="4336868" cy="433686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129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6" y="78042"/>
            <a:ext cx="7981600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8. Freshmen in top 10% of high school class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78584-328F-3E43-A14A-723CD4515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4" y="1325880"/>
            <a:ext cx="68580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DE67E-E209-4A49-9B74-17EF1B2E9E6F}"/>
              </a:ext>
            </a:extLst>
          </p:cNvPr>
          <p:cNvSpPr txBox="1"/>
          <p:nvPr/>
        </p:nvSpPr>
        <p:spPr>
          <a:xfrm>
            <a:off x="6895809" y="3601779"/>
            <a:ext cx="216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6 improvement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3E1ED6-9E03-A647-878D-CFDA08236BF5}"/>
              </a:ext>
            </a:extLst>
          </p:cNvPr>
          <p:cNvGrpSpPr/>
          <p:nvPr/>
        </p:nvGrpSpPr>
        <p:grpSpPr>
          <a:xfrm>
            <a:off x="4516386" y="1704703"/>
            <a:ext cx="4336868" cy="4336868"/>
            <a:chOff x="2347952" y="1188720"/>
            <a:chExt cx="4336868" cy="433686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5885F4-E02B-F642-B08A-2855289E821F}"/>
                </a:ext>
              </a:extLst>
            </p:cNvPr>
            <p:cNvCxnSpPr/>
            <p:nvPr/>
          </p:nvCxnSpPr>
          <p:spPr>
            <a:xfrm>
              <a:off x="2347952" y="1188720"/>
              <a:ext cx="4336868" cy="433686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D2B30D7-7951-E34B-8DC2-56384DF8AE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7952" y="1188720"/>
              <a:ext cx="4336868" cy="433686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4894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6A3B33-71BB-1D45-9E8D-1691FE85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4" y="1323999"/>
            <a:ext cx="6858000" cy="54864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6" y="78042"/>
            <a:ext cx="7981600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8. Freshmen in top 10% of high school class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BDE67E-E209-4A49-9B74-17EF1B2E9E6F}"/>
              </a:ext>
            </a:extLst>
          </p:cNvPr>
          <p:cNvSpPr txBox="1"/>
          <p:nvPr/>
        </p:nvSpPr>
        <p:spPr>
          <a:xfrm>
            <a:off x="6895809" y="4261454"/>
            <a:ext cx="216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4 excellence</a:t>
            </a:r>
          </a:p>
        </p:txBody>
      </p:sp>
    </p:spTree>
    <p:extLst>
      <p:ext uri="{BB962C8B-B14F-4D97-AF65-F5344CB8AC3E}">
        <p14:creationId xmlns:p14="http://schemas.microsoft.com/office/powerpoint/2010/main" val="1629309473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6A3B33-71BB-1D45-9E8D-1691FE85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4" y="1323999"/>
            <a:ext cx="6858000" cy="54864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6" y="78042"/>
            <a:ext cx="7981600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8. Freshmen in top 10% of high school class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CE4D2A-2FEC-5643-AA2F-E342166F0B4E}"/>
              </a:ext>
            </a:extLst>
          </p:cNvPr>
          <p:cNvSpPr/>
          <p:nvPr/>
        </p:nvSpPr>
        <p:spPr>
          <a:xfrm>
            <a:off x="3039082" y="3971294"/>
            <a:ext cx="1956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Next Medium" charset="0"/>
                <a:ea typeface="Avenir Next Medium" charset="0"/>
                <a:cs typeface="Avenir Next Medium" charset="0"/>
              </a:rPr>
              <a:t>District Ranks?</a:t>
            </a:r>
          </a:p>
          <a:p>
            <a:r>
              <a:rPr lang="en-US" dirty="0">
                <a:latin typeface="Avenir Next Medium" charset="0"/>
                <a:ea typeface="Avenir Next Medium" charset="0"/>
                <a:cs typeface="Avenir Next Medium" charset="0"/>
              </a:rPr>
              <a:t>Counselor Calls?</a:t>
            </a:r>
          </a:p>
          <a:p>
            <a:r>
              <a:rPr lang="en-US" dirty="0">
                <a:latin typeface="Avenir Next Medium" charset="0"/>
                <a:ea typeface="Avenir Next Medium" charset="0"/>
                <a:cs typeface="Avenir Next Medium" charset="0"/>
              </a:rPr>
              <a:t>Honors HS?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105008-C16D-8F42-A572-74296332F3B3}"/>
              </a:ext>
            </a:extLst>
          </p:cNvPr>
          <p:cNvGrpSpPr/>
          <p:nvPr/>
        </p:nvGrpSpPr>
        <p:grpSpPr>
          <a:xfrm>
            <a:off x="1675214" y="1898765"/>
            <a:ext cx="4336868" cy="4336868"/>
            <a:chOff x="2347952" y="1188720"/>
            <a:chExt cx="4336868" cy="433686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CA945D1-1C6A-E746-83E3-42A63B061A83}"/>
                </a:ext>
              </a:extLst>
            </p:cNvPr>
            <p:cNvCxnSpPr/>
            <p:nvPr/>
          </p:nvCxnSpPr>
          <p:spPr>
            <a:xfrm>
              <a:off x="2347952" y="1188720"/>
              <a:ext cx="4336868" cy="433686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67A192-0C00-CC49-BACF-5990C5D601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7952" y="1188720"/>
              <a:ext cx="4336868" cy="433686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1453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6" y="78042"/>
            <a:ext cx="8171012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9. Percent of graduates without excess hours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0BD8DA-1F36-2243-B304-A65909BD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" y="1325880"/>
            <a:ext cx="6858000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DB474E-387E-434A-8486-2CC1B2D1FFB8}"/>
              </a:ext>
            </a:extLst>
          </p:cNvPr>
          <p:cNvSpPr txBox="1"/>
          <p:nvPr/>
        </p:nvSpPr>
        <p:spPr>
          <a:xfrm>
            <a:off x="6895809" y="1720728"/>
            <a:ext cx="216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10 excellence</a:t>
            </a:r>
          </a:p>
        </p:txBody>
      </p:sp>
    </p:spTree>
    <p:extLst>
      <p:ext uri="{BB962C8B-B14F-4D97-AF65-F5344CB8AC3E}">
        <p14:creationId xmlns:p14="http://schemas.microsoft.com/office/powerpoint/2010/main" val="1446987444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6" y="78042"/>
            <a:ext cx="8171012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10. Seniors completing thesis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DB474E-387E-434A-8486-2CC1B2D1FFB8}"/>
              </a:ext>
            </a:extLst>
          </p:cNvPr>
          <p:cNvSpPr txBox="1"/>
          <p:nvPr/>
        </p:nvSpPr>
        <p:spPr>
          <a:xfrm>
            <a:off x="6895809" y="1338941"/>
            <a:ext cx="216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10 excellence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41C1C-A22B-F14A-AA57-44B68942D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9" y="1319348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76145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1A55CC-52D1-5C4D-92B3-257F0BD6B15C}"/>
              </a:ext>
            </a:extLst>
          </p:cNvPr>
          <p:cNvSpPr/>
          <p:nvPr/>
        </p:nvSpPr>
        <p:spPr>
          <a:xfrm>
            <a:off x="-463926" y="78042"/>
            <a:ext cx="8171012" cy="516438"/>
          </a:xfrm>
          <a:prstGeom prst="roundRect">
            <a:avLst>
              <a:gd name="adj" fmla="val 42321"/>
            </a:avLst>
          </a:prstGeom>
          <a:solidFill>
            <a:srgbClr val="3074C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B2254-C1CC-8D41-BC2A-7432297BB02D}"/>
              </a:ext>
            </a:extLst>
          </p:cNvPr>
          <p:cNvSpPr/>
          <p:nvPr/>
        </p:nvSpPr>
        <p:spPr>
          <a:xfrm>
            <a:off x="37809" y="22767"/>
            <a:ext cx="8270168" cy="5847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10. Graduates completing 3+ HIPs</a:t>
            </a:r>
            <a:endParaRPr lang="en-US" sz="32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FE1B4-9451-BC48-9515-2AC3689EE9FA}"/>
              </a:ext>
            </a:extLst>
          </p:cNvPr>
          <p:cNvSpPr txBox="1"/>
          <p:nvPr/>
        </p:nvSpPr>
        <p:spPr>
          <a:xfrm>
            <a:off x="1570711" y="1185151"/>
            <a:ext cx="642692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0266CC"/>
                </a:solidFill>
                <a:latin typeface="Avenir Next Medium" charset="0"/>
                <a:ea typeface="Avenir Next Medium" charset="0"/>
                <a:cs typeface="Avenir Next Medium" charset="0"/>
              </a:rPr>
              <a:t>High-Impact Practices</a:t>
            </a:r>
          </a:p>
          <a:p>
            <a:endParaRPr lang="en-US" sz="1000" u="sng" dirty="0">
              <a:solidFill>
                <a:srgbClr val="0266CC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Capstone project / thesis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Internship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Study Abroad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Writing-intensive course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Living-learning community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Externally-funded research with faculty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First-year experience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Learning community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Service learning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266CC"/>
                </a:solidFill>
                <a:latin typeface="+mj-lt"/>
                <a:ea typeface="Avenir Next Medium" charset="0"/>
                <a:cs typeface="Avenir Next Medium" charset="0"/>
              </a:rPr>
              <a:t>Collaborative projects</a:t>
            </a:r>
          </a:p>
        </p:txBody>
      </p:sp>
    </p:spTree>
    <p:extLst>
      <p:ext uri="{BB962C8B-B14F-4D97-AF65-F5344CB8AC3E}">
        <p14:creationId xmlns:p14="http://schemas.microsoft.com/office/powerpoint/2010/main" val="226238468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1D7220-8018-7C49-A7DE-D7BDAA438960}"/>
              </a:ext>
            </a:extLst>
          </p:cNvPr>
          <p:cNvSpPr/>
          <p:nvPr/>
        </p:nvSpPr>
        <p:spPr>
          <a:xfrm>
            <a:off x="-463929" y="114539"/>
            <a:ext cx="4715890" cy="584776"/>
          </a:xfrm>
          <a:prstGeom prst="roundRect">
            <a:avLst>
              <a:gd name="adj" fmla="val 42321"/>
            </a:avLst>
          </a:prstGeom>
          <a:solidFill>
            <a:srgbClr val="1E46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CDC93-9391-854F-BDC1-91BD0F4B51F3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Performance Funding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D8D1B-6BD0-C740-B84D-3FDF7C31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5961639"/>
            <a:ext cx="2309499" cy="67595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296558-E4F8-B349-834A-6BD87A527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24186"/>
              </p:ext>
            </p:extLst>
          </p:nvPr>
        </p:nvGraphicFramePr>
        <p:xfrm>
          <a:off x="391886" y="2041434"/>
          <a:ext cx="8112033" cy="247337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97925">
                  <a:extLst>
                    <a:ext uri="{9D8B030D-6E8A-4147-A177-3AD203B41FA5}">
                      <a16:colId xmlns:a16="http://schemas.microsoft.com/office/drawing/2014/main" val="3250050311"/>
                    </a:ext>
                  </a:extLst>
                </a:gridCol>
                <a:gridCol w="2573383">
                  <a:extLst>
                    <a:ext uri="{9D8B030D-6E8A-4147-A177-3AD203B41FA5}">
                      <a16:colId xmlns:a16="http://schemas.microsoft.com/office/drawing/2014/main" val="496390612"/>
                    </a:ext>
                  </a:extLst>
                </a:gridCol>
                <a:gridCol w="2540725">
                  <a:extLst>
                    <a:ext uri="{9D8B030D-6E8A-4147-A177-3AD203B41FA5}">
                      <a16:colId xmlns:a16="http://schemas.microsoft.com/office/drawing/2014/main" val="414891479"/>
                    </a:ext>
                  </a:extLst>
                </a:gridCol>
              </a:tblGrid>
              <a:tr h="25109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Traditional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Performance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4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744384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$$$ for…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Enrollment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Metrics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9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035694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Incentivizes…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Access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Performance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9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26702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Does not incentivize…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Completion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Access?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9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9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628367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9F76F9-344C-FE4E-B4FF-AFA0F83BAAAA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FF381-5281-4540-8155-6FBC21038500}"/>
              </a:ext>
            </a:extLst>
          </p:cNvPr>
          <p:cNvSpPr/>
          <p:nvPr/>
        </p:nvSpPr>
        <p:spPr>
          <a:xfrm>
            <a:off x="0" y="2863936"/>
            <a:ext cx="9143999" cy="76944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Did we earn state funds?</a:t>
            </a:r>
            <a:endParaRPr lang="en-US" sz="44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80468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Scores for 2018-19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772BB-92C2-F041-AFAC-0C94568D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783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Scores for 2018-19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772BB-92C2-F041-AFAC-0C94568D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" y="762000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3B76C7-9311-BF4F-BB0A-A60AB0802046}"/>
              </a:ext>
            </a:extLst>
          </p:cNvPr>
          <p:cNvSpPr/>
          <p:nvPr/>
        </p:nvSpPr>
        <p:spPr>
          <a:xfrm>
            <a:off x="8062449" y="1254563"/>
            <a:ext cx="3321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8F947-63BF-BA46-AF78-86919B8DC227}"/>
              </a:ext>
            </a:extLst>
          </p:cNvPr>
          <p:cNvSpPr/>
          <p:nvPr/>
        </p:nvSpPr>
        <p:spPr>
          <a:xfrm>
            <a:off x="8055918" y="1657239"/>
            <a:ext cx="3642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</a:t>
            </a:r>
            <a:endParaRPr lang="en-US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A0678-4398-9344-B138-663EA2448D9E}"/>
              </a:ext>
            </a:extLst>
          </p:cNvPr>
          <p:cNvSpPr/>
          <p:nvPr/>
        </p:nvSpPr>
        <p:spPr>
          <a:xfrm>
            <a:off x="7748941" y="2053384"/>
            <a:ext cx="9909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FSU, USF, UWF</a:t>
            </a:r>
            <a:endParaRPr lang="en-US" sz="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60D07-6784-7B48-ADB8-1F2289827723}"/>
              </a:ext>
            </a:extLst>
          </p:cNvPr>
          <p:cNvSpPr/>
          <p:nvPr/>
        </p:nvSpPr>
        <p:spPr>
          <a:xfrm>
            <a:off x="8033356" y="2194739"/>
            <a:ext cx="4138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DC9D26-71D2-B14C-BCCE-6F7E4CC0758A}"/>
              </a:ext>
            </a:extLst>
          </p:cNvPr>
          <p:cNvSpPr/>
          <p:nvPr/>
        </p:nvSpPr>
        <p:spPr>
          <a:xfrm>
            <a:off x="8010794" y="2839234"/>
            <a:ext cx="4138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UCF</a:t>
            </a:r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8B231B-2F44-0E4B-AAD1-1C1BB81AFD8A}"/>
              </a:ext>
            </a:extLst>
          </p:cNvPr>
          <p:cNvSpPr/>
          <p:nvPr/>
        </p:nvSpPr>
        <p:spPr>
          <a:xfrm>
            <a:off x="8367055" y="3078781"/>
            <a:ext cx="5565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FGCU*</a:t>
            </a:r>
            <a:endParaRPr lang="en-US" sz="9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10E1EC-0098-D54E-A6B9-1D436B093DE0}"/>
              </a:ext>
            </a:extLst>
          </p:cNvPr>
          <p:cNvSpPr/>
          <p:nvPr/>
        </p:nvSpPr>
        <p:spPr>
          <a:xfrm>
            <a:off x="7989308" y="3378170"/>
            <a:ext cx="5180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942D7-AB8D-BE44-AAF8-B2037C8B4178}"/>
              </a:ext>
            </a:extLst>
          </p:cNvPr>
          <p:cNvSpPr/>
          <p:nvPr/>
        </p:nvSpPr>
        <p:spPr>
          <a:xfrm>
            <a:off x="8009978" y="3723279"/>
            <a:ext cx="4219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71361976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5" y="124097"/>
            <a:ext cx="83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Scores for 2018-19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83D1F-FF40-0F43-896A-D533AEC24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" y="762000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95663C-8C2C-4C4B-81C6-485A3820FC21}"/>
              </a:ext>
            </a:extLst>
          </p:cNvPr>
          <p:cNvSpPr/>
          <p:nvPr/>
        </p:nvSpPr>
        <p:spPr>
          <a:xfrm>
            <a:off x="8062449" y="1254563"/>
            <a:ext cx="3321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1A2F0F-BCE3-5946-9C50-CA6500C3B593}"/>
              </a:ext>
            </a:extLst>
          </p:cNvPr>
          <p:cNvSpPr/>
          <p:nvPr/>
        </p:nvSpPr>
        <p:spPr>
          <a:xfrm>
            <a:off x="8055918" y="1657239"/>
            <a:ext cx="3642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</a:t>
            </a:r>
            <a:endParaRPr lang="en-US" sz="9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540AAE5-D8BB-524C-855D-0C122B49C9F0}"/>
              </a:ext>
            </a:extLst>
          </p:cNvPr>
          <p:cNvSpPr/>
          <p:nvPr/>
        </p:nvSpPr>
        <p:spPr>
          <a:xfrm>
            <a:off x="7748941" y="2053384"/>
            <a:ext cx="9909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FSU, USF, UWF</a:t>
            </a:r>
            <a:endParaRPr lang="en-US" sz="9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45C80EC-420D-D942-939E-3E74CA4EBEEF}"/>
              </a:ext>
            </a:extLst>
          </p:cNvPr>
          <p:cNvSpPr/>
          <p:nvPr/>
        </p:nvSpPr>
        <p:spPr>
          <a:xfrm>
            <a:off x="8033356" y="2194739"/>
            <a:ext cx="4138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B90C97D-51AC-8E49-BFF3-F3CC3976C158}"/>
              </a:ext>
            </a:extLst>
          </p:cNvPr>
          <p:cNvSpPr/>
          <p:nvPr/>
        </p:nvSpPr>
        <p:spPr>
          <a:xfrm>
            <a:off x="8010794" y="2839234"/>
            <a:ext cx="4138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UCF</a:t>
            </a:r>
            <a:endParaRPr lang="en-US" sz="9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234CA4-94F8-7244-80F3-2FDAB3D23908}"/>
              </a:ext>
            </a:extLst>
          </p:cNvPr>
          <p:cNvSpPr/>
          <p:nvPr/>
        </p:nvSpPr>
        <p:spPr>
          <a:xfrm>
            <a:off x="8367055" y="3078781"/>
            <a:ext cx="5565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FGCU*</a:t>
            </a:r>
            <a:endParaRPr lang="en-US" sz="9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D370710-58FC-7648-81BE-30366777AA72}"/>
              </a:ext>
            </a:extLst>
          </p:cNvPr>
          <p:cNvSpPr/>
          <p:nvPr/>
        </p:nvSpPr>
        <p:spPr>
          <a:xfrm>
            <a:off x="7989308" y="3378170"/>
            <a:ext cx="5180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AC85C5-9F56-374B-9F21-E34B633F476D}"/>
              </a:ext>
            </a:extLst>
          </p:cNvPr>
          <p:cNvSpPr/>
          <p:nvPr/>
        </p:nvSpPr>
        <p:spPr>
          <a:xfrm>
            <a:off x="8009978" y="3723279"/>
            <a:ext cx="4219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71413046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E25F1-8959-704D-9FF6-45CC61B2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6" y="124097"/>
            <a:ext cx="6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Scores for 2018-19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234CA4-94F8-7244-80F3-2FDAB3D23908}"/>
              </a:ext>
            </a:extLst>
          </p:cNvPr>
          <p:cNvSpPr/>
          <p:nvPr/>
        </p:nvSpPr>
        <p:spPr>
          <a:xfrm>
            <a:off x="8412775" y="3059187"/>
            <a:ext cx="681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FGCU*</a:t>
            </a:r>
            <a:endParaRPr lang="en-US" sz="1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4DC08C-8298-BA48-A828-7B63198CBE0F}"/>
              </a:ext>
            </a:extLst>
          </p:cNvPr>
          <p:cNvSpPr/>
          <p:nvPr/>
        </p:nvSpPr>
        <p:spPr>
          <a:xfrm>
            <a:off x="1" y="0"/>
            <a:ext cx="7456274" cy="6920626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87C473B-4B9F-0B49-AF6A-AC9DE4857CEA}"/>
              </a:ext>
            </a:extLst>
          </p:cNvPr>
          <p:cNvSpPr/>
          <p:nvPr/>
        </p:nvSpPr>
        <p:spPr>
          <a:xfrm>
            <a:off x="-280851" y="2935503"/>
            <a:ext cx="7392534" cy="471408"/>
          </a:xfrm>
          <a:prstGeom prst="roundRect">
            <a:avLst>
              <a:gd name="adj" fmla="val 50000"/>
            </a:avLst>
          </a:prstGeom>
          <a:solidFill>
            <a:srgbClr val="DC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A9779-1DD3-5349-B289-1A367C35EF06}"/>
              </a:ext>
            </a:extLst>
          </p:cNvPr>
          <p:cNvSpPr txBox="1"/>
          <p:nvPr/>
        </p:nvSpPr>
        <p:spPr>
          <a:xfrm>
            <a:off x="3010989" y="2912709"/>
            <a:ext cx="3979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Tie breaker!!!</a:t>
            </a:r>
            <a:endParaRPr lang="en-US" sz="2800" dirty="0">
              <a:solidFill>
                <a:srgbClr val="0062C9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02EA92-21CD-2542-88AB-3B05A1F10045}"/>
              </a:ext>
            </a:extLst>
          </p:cNvPr>
          <p:cNvCxnSpPr>
            <a:cxnSpLocks/>
          </p:cNvCxnSpPr>
          <p:nvPr/>
        </p:nvCxnSpPr>
        <p:spPr>
          <a:xfrm>
            <a:off x="7111683" y="3161143"/>
            <a:ext cx="903619" cy="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589953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E25F1-8959-704D-9FF6-45CC61B2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6" y="124097"/>
            <a:ext cx="6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Scores for 2018-19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4DC08C-8298-BA48-A828-7B63198CBE0F}"/>
              </a:ext>
            </a:extLst>
          </p:cNvPr>
          <p:cNvSpPr/>
          <p:nvPr/>
        </p:nvSpPr>
        <p:spPr>
          <a:xfrm>
            <a:off x="1" y="0"/>
            <a:ext cx="7456274" cy="6920626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87C473B-4B9F-0B49-AF6A-AC9DE4857CEA}"/>
              </a:ext>
            </a:extLst>
          </p:cNvPr>
          <p:cNvSpPr/>
          <p:nvPr/>
        </p:nvSpPr>
        <p:spPr>
          <a:xfrm>
            <a:off x="-280851" y="2935503"/>
            <a:ext cx="7392534" cy="471408"/>
          </a:xfrm>
          <a:prstGeom prst="roundRect">
            <a:avLst>
              <a:gd name="adj" fmla="val 50000"/>
            </a:avLst>
          </a:prstGeom>
          <a:solidFill>
            <a:srgbClr val="DC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A9779-1DD3-5349-B289-1A367C35EF06}"/>
              </a:ext>
            </a:extLst>
          </p:cNvPr>
          <p:cNvSpPr txBox="1"/>
          <p:nvPr/>
        </p:nvSpPr>
        <p:spPr>
          <a:xfrm>
            <a:off x="3010989" y="2912709"/>
            <a:ext cx="3979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$</a:t>
            </a:r>
            <a:r>
              <a:rPr lang="en-US" sz="2800" b="1" dirty="0">
                <a:latin typeface="Avenir Next Medium" charset="0"/>
                <a:ea typeface="Avenir Next Medium" charset="0"/>
                <a:cs typeface="Avenir Next Medium" charset="0"/>
              </a:rPr>
              <a:t>0</a:t>
            </a:r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en-US" sz="2800" dirty="0">
                <a:solidFill>
                  <a:srgbClr val="0062C9"/>
                </a:solidFill>
                <a:latin typeface="Avenir Next Medium" charset="0"/>
                <a:ea typeface="Avenir Next Medium" charset="0"/>
                <a:cs typeface="Avenir Next Medium" charset="0"/>
              </a:rPr>
              <a:t>in state investment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02EA92-21CD-2542-88AB-3B05A1F10045}"/>
              </a:ext>
            </a:extLst>
          </p:cNvPr>
          <p:cNvCxnSpPr>
            <a:cxnSpLocks/>
          </p:cNvCxnSpPr>
          <p:nvPr/>
        </p:nvCxnSpPr>
        <p:spPr>
          <a:xfrm>
            <a:off x="7111683" y="3161143"/>
            <a:ext cx="903619" cy="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140987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E25F1-8959-704D-9FF6-45CC61B2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6" y="124097"/>
            <a:ext cx="6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Scores for 2018-19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4DC08C-8298-BA48-A828-7B63198CBE0F}"/>
              </a:ext>
            </a:extLst>
          </p:cNvPr>
          <p:cNvSpPr/>
          <p:nvPr/>
        </p:nvSpPr>
        <p:spPr>
          <a:xfrm>
            <a:off x="1" y="0"/>
            <a:ext cx="7456274" cy="6920626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2C9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A9779-1DD3-5349-B289-1A367C35EF06}"/>
              </a:ext>
            </a:extLst>
          </p:cNvPr>
          <p:cNvSpPr txBox="1"/>
          <p:nvPr/>
        </p:nvSpPr>
        <p:spPr>
          <a:xfrm>
            <a:off x="254728" y="132453"/>
            <a:ext cx="644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How to earn $3.5M…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DA93D-54B2-324E-8644-5CD9A10D90DB}"/>
              </a:ext>
            </a:extLst>
          </p:cNvPr>
          <p:cNvSpPr txBox="1"/>
          <p:nvPr/>
        </p:nvSpPr>
        <p:spPr>
          <a:xfrm>
            <a:off x="254727" y="983715"/>
            <a:ext cx="70996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Without really trying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Same metrics as other schools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(81 pts)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Employment data from 50 states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(79 pts) 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No change to Pell benchmark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(78 pts)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Use most recent data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(77 pts)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Allow district ranks / honors HS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(76+ pts)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Use consistent rounding rules 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(no tie)</a:t>
            </a:r>
          </a:p>
        </p:txBody>
      </p:sp>
    </p:spTree>
    <p:extLst>
      <p:ext uri="{BB962C8B-B14F-4D97-AF65-F5344CB8AC3E}">
        <p14:creationId xmlns:p14="http://schemas.microsoft.com/office/powerpoint/2010/main" val="2279420341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E25F1-8959-704D-9FF6-45CC61B2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DDDCE9-67BC-A44C-850C-2C4E0A4E9668}"/>
              </a:ext>
            </a:extLst>
          </p:cNvPr>
          <p:cNvSpPr txBox="1"/>
          <p:nvPr/>
        </p:nvSpPr>
        <p:spPr>
          <a:xfrm>
            <a:off x="397486" y="124097"/>
            <a:ext cx="638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Scores for 2018-19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4DC08C-8298-BA48-A828-7B63198CBE0F}"/>
              </a:ext>
            </a:extLst>
          </p:cNvPr>
          <p:cNvSpPr/>
          <p:nvPr/>
        </p:nvSpPr>
        <p:spPr>
          <a:xfrm>
            <a:off x="1" y="0"/>
            <a:ext cx="7456274" cy="6920626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2C9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A9779-1DD3-5349-B289-1A367C35EF06}"/>
              </a:ext>
            </a:extLst>
          </p:cNvPr>
          <p:cNvSpPr txBox="1"/>
          <p:nvPr/>
        </p:nvSpPr>
        <p:spPr>
          <a:xfrm>
            <a:off x="254728" y="132453"/>
            <a:ext cx="644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How to earn $3.5M…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DA93D-54B2-324E-8644-5CD9A10D90DB}"/>
              </a:ext>
            </a:extLst>
          </p:cNvPr>
          <p:cNvSpPr txBox="1"/>
          <p:nvPr/>
        </p:nvSpPr>
        <p:spPr>
          <a:xfrm>
            <a:off x="254727" y="983715"/>
            <a:ext cx="70996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With effort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+3 students retained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+4 Pell recipients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+3 freshmen in top 10%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+$1,500 in median salary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   or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• -3 freshmen admitted who did not return</a:t>
            </a:r>
          </a:p>
        </p:txBody>
      </p:sp>
    </p:spTree>
    <p:extLst>
      <p:ext uri="{BB962C8B-B14F-4D97-AF65-F5344CB8AC3E}">
        <p14:creationId xmlns:p14="http://schemas.microsoft.com/office/powerpoint/2010/main" val="1311882500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9F76F9-344C-FE4E-B4FF-AFA0F83BAAAA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FF381-5281-4540-8155-6FBC21038500}"/>
              </a:ext>
            </a:extLst>
          </p:cNvPr>
          <p:cNvSpPr/>
          <p:nvPr/>
        </p:nvSpPr>
        <p:spPr>
          <a:xfrm>
            <a:off x="0" y="2432862"/>
            <a:ext cx="9143999" cy="144655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How can we ensure this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never happens again?</a:t>
            </a:r>
            <a:endParaRPr lang="en-US" sz="44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6670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9F76F9-344C-FE4E-B4FF-AFA0F83BAAAA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FF381-5281-4540-8155-6FBC21038500}"/>
              </a:ext>
            </a:extLst>
          </p:cNvPr>
          <p:cNvSpPr/>
          <p:nvPr/>
        </p:nvSpPr>
        <p:spPr>
          <a:xfrm>
            <a:off x="0" y="2659559"/>
            <a:ext cx="9143999" cy="76944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What’s our plan?</a:t>
            </a:r>
          </a:p>
        </p:txBody>
      </p:sp>
    </p:spTree>
    <p:extLst>
      <p:ext uri="{BB962C8B-B14F-4D97-AF65-F5344CB8AC3E}">
        <p14:creationId xmlns:p14="http://schemas.microsoft.com/office/powerpoint/2010/main" val="353547857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7F73EF-E653-E943-B947-975F8BBB6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54692"/>
              </p:ext>
            </p:extLst>
          </p:nvPr>
        </p:nvGraphicFramePr>
        <p:xfrm>
          <a:off x="962288" y="1796143"/>
          <a:ext cx="7469777" cy="4565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22C262-1F88-3142-9616-F1AF5E4C4C5F}"/>
              </a:ext>
            </a:extLst>
          </p:cNvPr>
          <p:cNvSpPr txBox="1"/>
          <p:nvPr/>
        </p:nvSpPr>
        <p:spPr>
          <a:xfrm>
            <a:off x="692321" y="1789612"/>
            <a:ext cx="163938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9AF8"/>
                </a:solidFill>
              </a:rPr>
              <a:t>$</a:t>
            </a:r>
            <a:r>
              <a:rPr lang="en-US" b="1" dirty="0">
                <a:solidFill>
                  <a:srgbClr val="294E7F"/>
                </a:solidFill>
              </a:rPr>
              <a:t>600</a:t>
            </a:r>
            <a:r>
              <a:rPr lang="en-US" dirty="0">
                <a:solidFill>
                  <a:srgbClr val="509AF8"/>
                </a:solidFill>
              </a:rPr>
              <a:t>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400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271E5-E0BE-3D42-B78C-BFE552125933}"/>
              </a:ext>
            </a:extLst>
          </p:cNvPr>
          <p:cNvSpPr txBox="1"/>
          <p:nvPr/>
        </p:nvSpPr>
        <p:spPr>
          <a:xfrm>
            <a:off x="3901432" y="3062585"/>
            <a:ext cx="3903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state funding</a:t>
            </a:r>
          </a:p>
          <a:p>
            <a:pPr algn="r"/>
            <a:endParaRPr lang="en-US" sz="2400" dirty="0">
              <a:solidFill>
                <a:srgbClr val="509AF8"/>
              </a:solidFill>
            </a:endParaRPr>
          </a:p>
          <a:p>
            <a:pPr algn="r"/>
            <a:endParaRPr lang="en-US" sz="2400" dirty="0">
              <a:solidFill>
                <a:srgbClr val="509AF8"/>
              </a:solidFill>
            </a:endParaRPr>
          </a:p>
          <a:p>
            <a:pPr algn="r"/>
            <a:endParaRPr lang="en-US" sz="2400" dirty="0">
              <a:solidFill>
                <a:srgbClr val="509AF8"/>
              </a:solidFill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institutional base funding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D7A21D-3F7D-C04D-8BDA-E69392DD424E}"/>
              </a:ext>
            </a:extLst>
          </p:cNvPr>
          <p:cNvSpPr/>
          <p:nvPr/>
        </p:nvSpPr>
        <p:spPr>
          <a:xfrm>
            <a:off x="-481257" y="112301"/>
            <a:ext cx="2887089" cy="584776"/>
          </a:xfrm>
          <a:prstGeom prst="roundRect">
            <a:avLst>
              <a:gd name="adj" fmla="val 42321"/>
            </a:avLst>
          </a:prstGeom>
          <a:solidFill>
            <a:srgbClr val="1E46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D4620-D492-EC4A-8B34-25ABE1A44583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Florida PBF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767BC-425F-B645-A0AF-29D0A80E8966}"/>
              </a:ext>
            </a:extLst>
          </p:cNvPr>
          <p:cNvGrpSpPr/>
          <p:nvPr/>
        </p:nvGrpSpPr>
        <p:grpSpPr>
          <a:xfrm>
            <a:off x="3877502" y="697077"/>
            <a:ext cx="4247830" cy="1467060"/>
            <a:chOff x="3877502" y="697077"/>
            <a:chExt cx="4247830" cy="14670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BCC932-EBCB-474E-BBFD-AC4500DB1E24}"/>
                </a:ext>
              </a:extLst>
            </p:cNvPr>
            <p:cNvSpPr/>
            <p:nvPr/>
          </p:nvSpPr>
          <p:spPr>
            <a:xfrm>
              <a:off x="3877502" y="697077"/>
              <a:ext cx="42478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$1 of every $6 appropriated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36086A7-0B34-3141-BCB2-4CE46369B14D}"/>
                </a:ext>
              </a:extLst>
            </p:cNvPr>
            <p:cNvCxnSpPr>
              <a:cxnSpLocks/>
            </p:cNvCxnSpPr>
            <p:nvPr/>
          </p:nvCxnSpPr>
          <p:spPr>
            <a:xfrm>
              <a:off x="7948990" y="1123406"/>
              <a:ext cx="0" cy="10407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6460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9F76F9-344C-FE4E-B4FF-AFA0F83BAAAA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FF381-5281-4540-8155-6FBC21038500}"/>
              </a:ext>
            </a:extLst>
          </p:cNvPr>
          <p:cNvSpPr/>
          <p:nvPr/>
        </p:nvSpPr>
        <p:spPr>
          <a:xfrm>
            <a:off x="0" y="2659559"/>
            <a:ext cx="9143999" cy="76944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What’s our plan?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B0935B-3640-F548-82BC-CA0AC563B75A}"/>
              </a:ext>
            </a:extLst>
          </p:cNvPr>
          <p:cNvSpPr/>
          <p:nvPr/>
        </p:nvSpPr>
        <p:spPr>
          <a:xfrm rot="20318258">
            <a:off x="4265023" y="1102785"/>
            <a:ext cx="50618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Strategic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0483FB-1492-EC4C-AFD3-DB717E1A9499}"/>
              </a:ext>
            </a:extLst>
          </p:cNvPr>
          <p:cNvSpPr/>
          <p:nvPr/>
        </p:nvSpPr>
        <p:spPr>
          <a:xfrm>
            <a:off x="4964807" y="2655205"/>
            <a:ext cx="560782" cy="52322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108374812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776673-4F93-D747-9EED-054DF825A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614727"/>
              </p:ext>
            </p:extLst>
          </p:nvPr>
        </p:nvGraphicFramePr>
        <p:xfrm>
          <a:off x="156750" y="2272212"/>
          <a:ext cx="8758646" cy="23651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7288">
                  <a:extLst>
                    <a:ext uri="{9D8B030D-6E8A-4147-A177-3AD203B41FA5}">
                      <a16:colId xmlns:a16="http://schemas.microsoft.com/office/drawing/2014/main" val="2382795557"/>
                    </a:ext>
                  </a:extLst>
                </a:gridCol>
                <a:gridCol w="1397105">
                  <a:extLst>
                    <a:ext uri="{9D8B030D-6E8A-4147-A177-3AD203B41FA5}">
                      <a16:colId xmlns:a16="http://schemas.microsoft.com/office/drawing/2014/main" val="515304132"/>
                    </a:ext>
                  </a:extLst>
                </a:gridCol>
                <a:gridCol w="1346300">
                  <a:extLst>
                    <a:ext uri="{9D8B030D-6E8A-4147-A177-3AD203B41FA5}">
                      <a16:colId xmlns:a16="http://schemas.microsoft.com/office/drawing/2014/main" val="2795200591"/>
                    </a:ext>
                  </a:extLst>
                </a:gridCol>
                <a:gridCol w="1359001">
                  <a:extLst>
                    <a:ext uri="{9D8B030D-6E8A-4147-A177-3AD203B41FA5}">
                      <a16:colId xmlns:a16="http://schemas.microsoft.com/office/drawing/2014/main" val="904402670"/>
                    </a:ext>
                  </a:extLst>
                </a:gridCol>
                <a:gridCol w="1384404">
                  <a:extLst>
                    <a:ext uri="{9D8B030D-6E8A-4147-A177-3AD203B41FA5}">
                      <a16:colId xmlns:a16="http://schemas.microsoft.com/office/drawing/2014/main" val="389881315"/>
                    </a:ext>
                  </a:extLst>
                </a:gridCol>
                <a:gridCol w="1314548">
                  <a:extLst>
                    <a:ext uri="{9D8B030D-6E8A-4147-A177-3AD203B41FA5}">
                      <a16:colId xmlns:a16="http://schemas.microsoft.com/office/drawing/2014/main" val="2789159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2014-15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2015-16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2016-17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2017-18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2018-19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882582"/>
                  </a:ext>
                </a:extLst>
              </a:tr>
              <a:tr h="642983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3074CA"/>
                          </a:solidFill>
                        </a:rPr>
                        <a:t>Base Funds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3074CA"/>
                          </a:solidFill>
                        </a:rPr>
                        <a:t>1.1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3074CA"/>
                          </a:solidFill>
                        </a:rPr>
                        <a:t>2.5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3074CA"/>
                          </a:solidFill>
                        </a:rPr>
                        <a:t>2.7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3074CA"/>
                          </a:solidFill>
                        </a:rPr>
                        <a:t>2.8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3074CA"/>
                          </a:solidFill>
                        </a:rPr>
                        <a:t>3.9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446291"/>
                  </a:ext>
                </a:extLst>
              </a:tr>
              <a:tr h="66620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State Funds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2.5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???</a:t>
                      </a: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09212"/>
                  </a:ext>
                </a:extLst>
              </a:tr>
              <a:tr h="65967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Total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2.5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2.7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5.3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???</a:t>
                      </a: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280060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F2C777-0762-844F-84A8-9BE054A01061}"/>
              </a:ext>
            </a:extLst>
          </p:cNvPr>
          <p:cNvSpPr/>
          <p:nvPr/>
        </p:nvSpPr>
        <p:spPr>
          <a:xfrm>
            <a:off x="-481256" y="112301"/>
            <a:ext cx="4589526" cy="584776"/>
          </a:xfrm>
          <a:prstGeom prst="roundRect">
            <a:avLst>
              <a:gd name="adj" fmla="val 42321"/>
            </a:avLst>
          </a:prstGeom>
          <a:solidFill>
            <a:srgbClr val="1E46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FF381-5281-4540-8155-6FBC21038500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have we fared?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5264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776673-4F93-D747-9EED-054DF825A85F}"/>
              </a:ext>
            </a:extLst>
          </p:cNvPr>
          <p:cNvGraphicFramePr>
            <a:graphicFrameLocks noGrp="1"/>
          </p:cNvGraphicFramePr>
          <p:nvPr/>
        </p:nvGraphicFramePr>
        <p:xfrm>
          <a:off x="156750" y="2272212"/>
          <a:ext cx="8758646" cy="23651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7288">
                  <a:extLst>
                    <a:ext uri="{9D8B030D-6E8A-4147-A177-3AD203B41FA5}">
                      <a16:colId xmlns:a16="http://schemas.microsoft.com/office/drawing/2014/main" val="2382795557"/>
                    </a:ext>
                  </a:extLst>
                </a:gridCol>
                <a:gridCol w="1397105">
                  <a:extLst>
                    <a:ext uri="{9D8B030D-6E8A-4147-A177-3AD203B41FA5}">
                      <a16:colId xmlns:a16="http://schemas.microsoft.com/office/drawing/2014/main" val="515304132"/>
                    </a:ext>
                  </a:extLst>
                </a:gridCol>
                <a:gridCol w="1346300">
                  <a:extLst>
                    <a:ext uri="{9D8B030D-6E8A-4147-A177-3AD203B41FA5}">
                      <a16:colId xmlns:a16="http://schemas.microsoft.com/office/drawing/2014/main" val="2795200591"/>
                    </a:ext>
                  </a:extLst>
                </a:gridCol>
                <a:gridCol w="1359001">
                  <a:extLst>
                    <a:ext uri="{9D8B030D-6E8A-4147-A177-3AD203B41FA5}">
                      <a16:colId xmlns:a16="http://schemas.microsoft.com/office/drawing/2014/main" val="904402670"/>
                    </a:ext>
                  </a:extLst>
                </a:gridCol>
                <a:gridCol w="1384404">
                  <a:extLst>
                    <a:ext uri="{9D8B030D-6E8A-4147-A177-3AD203B41FA5}">
                      <a16:colId xmlns:a16="http://schemas.microsoft.com/office/drawing/2014/main" val="389881315"/>
                    </a:ext>
                  </a:extLst>
                </a:gridCol>
                <a:gridCol w="1314548">
                  <a:extLst>
                    <a:ext uri="{9D8B030D-6E8A-4147-A177-3AD203B41FA5}">
                      <a16:colId xmlns:a16="http://schemas.microsoft.com/office/drawing/2014/main" val="2789159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2014-15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2015-16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2016-17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2017-18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2018-19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882582"/>
                  </a:ext>
                </a:extLst>
              </a:tr>
              <a:tr h="642983"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rgbClr val="3074C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446291"/>
                  </a:ext>
                </a:extLst>
              </a:tr>
              <a:tr h="66620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State Funds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2.5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???</a:t>
                      </a: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09212"/>
                  </a:ext>
                </a:extLst>
              </a:tr>
              <a:tr h="659675"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280060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F2C777-0762-844F-84A8-9BE054A01061}"/>
              </a:ext>
            </a:extLst>
          </p:cNvPr>
          <p:cNvSpPr/>
          <p:nvPr/>
        </p:nvSpPr>
        <p:spPr>
          <a:xfrm>
            <a:off x="-481256" y="112301"/>
            <a:ext cx="4589526" cy="584776"/>
          </a:xfrm>
          <a:prstGeom prst="roundRect">
            <a:avLst>
              <a:gd name="adj" fmla="val 42321"/>
            </a:avLst>
          </a:prstGeom>
          <a:solidFill>
            <a:srgbClr val="1E46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FF381-5281-4540-8155-6FBC21038500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have we fared?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AE3F0A-4B5A-F54D-A045-194041E26E57}"/>
              </a:ext>
            </a:extLst>
          </p:cNvPr>
          <p:cNvSpPr/>
          <p:nvPr/>
        </p:nvSpPr>
        <p:spPr>
          <a:xfrm>
            <a:off x="3487783" y="4957354"/>
            <a:ext cx="2788920" cy="1521823"/>
          </a:xfrm>
          <a:prstGeom prst="roundRect">
            <a:avLst/>
          </a:prstGeom>
          <a:solidFill>
            <a:srgbClr val="F0DFB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 universities:</a:t>
            </a:r>
          </a:p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$</a:t>
            </a:r>
            <a:r>
              <a:rPr lang="en-US" sz="2400" dirty="0">
                <a:solidFill>
                  <a:srgbClr val="FF0000"/>
                </a:solidFill>
              </a:rPr>
              <a:t>11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US" sz="2400" dirty="0">
                <a:solidFill>
                  <a:schemeClr val="tx1"/>
                </a:solidFill>
              </a:rPr>
              <a:t> -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$</a:t>
            </a:r>
            <a:r>
              <a:rPr lang="en-US" sz="2400" dirty="0">
                <a:solidFill>
                  <a:srgbClr val="FF0000"/>
                </a:solidFill>
              </a:rPr>
              <a:t>216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in state funds </a:t>
            </a:r>
          </a:p>
        </p:txBody>
      </p:sp>
    </p:spTree>
    <p:extLst>
      <p:ext uri="{BB962C8B-B14F-4D97-AF65-F5344CB8AC3E}">
        <p14:creationId xmlns:p14="http://schemas.microsoft.com/office/powerpoint/2010/main" val="188643233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776673-4F93-D747-9EED-054DF825A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289818"/>
              </p:ext>
            </p:extLst>
          </p:nvPr>
        </p:nvGraphicFramePr>
        <p:xfrm>
          <a:off x="156750" y="2272212"/>
          <a:ext cx="8758646" cy="23651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7288">
                  <a:extLst>
                    <a:ext uri="{9D8B030D-6E8A-4147-A177-3AD203B41FA5}">
                      <a16:colId xmlns:a16="http://schemas.microsoft.com/office/drawing/2014/main" val="2382795557"/>
                    </a:ext>
                  </a:extLst>
                </a:gridCol>
                <a:gridCol w="1397105">
                  <a:extLst>
                    <a:ext uri="{9D8B030D-6E8A-4147-A177-3AD203B41FA5}">
                      <a16:colId xmlns:a16="http://schemas.microsoft.com/office/drawing/2014/main" val="515304132"/>
                    </a:ext>
                  </a:extLst>
                </a:gridCol>
                <a:gridCol w="1346300">
                  <a:extLst>
                    <a:ext uri="{9D8B030D-6E8A-4147-A177-3AD203B41FA5}">
                      <a16:colId xmlns:a16="http://schemas.microsoft.com/office/drawing/2014/main" val="2795200591"/>
                    </a:ext>
                  </a:extLst>
                </a:gridCol>
                <a:gridCol w="1359001">
                  <a:extLst>
                    <a:ext uri="{9D8B030D-6E8A-4147-A177-3AD203B41FA5}">
                      <a16:colId xmlns:a16="http://schemas.microsoft.com/office/drawing/2014/main" val="904402670"/>
                    </a:ext>
                  </a:extLst>
                </a:gridCol>
                <a:gridCol w="1384404">
                  <a:extLst>
                    <a:ext uri="{9D8B030D-6E8A-4147-A177-3AD203B41FA5}">
                      <a16:colId xmlns:a16="http://schemas.microsoft.com/office/drawing/2014/main" val="389881315"/>
                    </a:ext>
                  </a:extLst>
                </a:gridCol>
                <a:gridCol w="1314548">
                  <a:extLst>
                    <a:ext uri="{9D8B030D-6E8A-4147-A177-3AD203B41FA5}">
                      <a16:colId xmlns:a16="http://schemas.microsoft.com/office/drawing/2014/main" val="2789159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882582"/>
                  </a:ext>
                </a:extLst>
              </a:tr>
              <a:tr h="642983"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rgbClr val="3074C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446291"/>
                  </a:ext>
                </a:extLst>
              </a:tr>
              <a:tr h="66620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State Funds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Possible outcomes for 2018-19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: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4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sz="2000" dirty="0"/>
                        <a:t> </a:t>
                      </a:r>
                      <a:r>
                        <a:rPr lang="en-US" sz="24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4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—   </a:t>
                      </a:r>
                      <a:r>
                        <a:rPr lang="en-US" sz="24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12.3</a:t>
                      </a:r>
                      <a:r>
                        <a:rPr lang="en-US" sz="2400" dirty="0"/>
                        <a:t> </a:t>
                      </a:r>
                      <a:r>
                        <a:rPr lang="en-US" sz="24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FBB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09212"/>
                  </a:ext>
                </a:extLst>
              </a:tr>
              <a:tr h="659675"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94E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280060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F2C777-0762-844F-84A8-9BE054A01061}"/>
              </a:ext>
            </a:extLst>
          </p:cNvPr>
          <p:cNvSpPr/>
          <p:nvPr/>
        </p:nvSpPr>
        <p:spPr>
          <a:xfrm>
            <a:off x="-481256" y="112301"/>
            <a:ext cx="4589526" cy="584776"/>
          </a:xfrm>
          <a:prstGeom prst="roundRect">
            <a:avLst>
              <a:gd name="adj" fmla="val 42321"/>
            </a:avLst>
          </a:prstGeom>
          <a:solidFill>
            <a:srgbClr val="1E4672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FF381-5281-4540-8155-6FBC21038500}"/>
              </a:ext>
            </a:extLst>
          </p:cNvPr>
          <p:cNvSpPr/>
          <p:nvPr/>
        </p:nvSpPr>
        <p:spPr>
          <a:xfrm>
            <a:off x="37809" y="68484"/>
            <a:ext cx="7108997" cy="64633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z="76200"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have we fared?</a:t>
            </a:r>
            <a:endParaRPr lang="en-US" sz="3600" cap="small" dirty="0">
              <a:solidFill>
                <a:srgbClr val="569B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5010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</TotalTime>
  <Words>2225</Words>
  <Application>Microsoft Macintosh PowerPoint</Application>
  <PresentationFormat>On-screen Show (4:3)</PresentationFormat>
  <Paragraphs>892</Paragraphs>
  <Slides>60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Avenir Next</vt:lpstr>
      <vt:lpstr>Avenir Next Medium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 Thiessen</dc:creator>
  <cp:lastModifiedBy>Bradley Thiessen</cp:lastModifiedBy>
  <cp:revision>84</cp:revision>
  <dcterms:created xsi:type="dcterms:W3CDTF">2018-07-06T14:32:27Z</dcterms:created>
  <dcterms:modified xsi:type="dcterms:W3CDTF">2018-07-06T20:26:43Z</dcterms:modified>
</cp:coreProperties>
</file>