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9.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19" Target="slides/slide14.xml"/><Relationship Type="http://schemas.openxmlformats.org/officeDocument/2006/relationships/slide" Id="rId18" Target="slides/slide13.xml"/><Relationship Type="http://schemas.openxmlformats.org/officeDocument/2006/relationships/slide" Id="rId17" Target="slides/slide12.xml"/><Relationship Type="http://schemas.openxmlformats.org/officeDocument/2006/relationships/slide" Id="rId16" Target="slides/slide11.xml"/><Relationship Type="http://schemas.openxmlformats.org/officeDocument/2006/relationships/slide" Id="rId15" Target="slides/slide10.xml"/><Relationship Type="http://schemas.openxmlformats.org/officeDocument/2006/relationships/slide" Id="rId14" Target="slides/slide9.xml"/><Relationship Type="http://schemas.openxmlformats.org/officeDocument/2006/relationships/slide" Id="rId30" Target="slides/slide25.xml"/><Relationship Type="http://schemas.openxmlformats.org/officeDocument/2006/relationships/slide" Id="rId12" Target="slides/slide7.xml"/><Relationship Type="http://schemas.openxmlformats.org/officeDocument/2006/relationships/slide" Id="rId31" Target="slides/slide26.xml"/><Relationship Type="http://schemas.openxmlformats.org/officeDocument/2006/relationships/slide" Id="rId13" Target="slides/slide8.xml"/><Relationship Type="http://schemas.openxmlformats.org/officeDocument/2006/relationships/slide" Id="rId10" Target="slides/slide5.xml"/><Relationship Type="http://schemas.openxmlformats.org/officeDocument/2006/relationships/slide" Id="rId11" Target="slides/slide6.xml"/><Relationship Type="http://schemas.openxmlformats.org/officeDocument/2006/relationships/slide" Id="rId29" Target="slides/slide24.xml"/><Relationship Type="http://schemas.openxmlformats.org/officeDocument/2006/relationships/slide" Id="rId26" Target="slides/slide21.xml"/><Relationship Type="http://schemas.openxmlformats.org/officeDocument/2006/relationships/slide" Id="rId25" Target="slides/slide20.xml"/><Relationship Type="http://schemas.openxmlformats.org/officeDocument/2006/relationships/slide" Id="rId28" Target="slides/slide23.xml"/><Relationship Type="http://schemas.openxmlformats.org/officeDocument/2006/relationships/slide" Id="rId27" Target="slides/slide22.xml"/><Relationship Type="http://schemas.openxmlformats.org/officeDocument/2006/relationships/presProps" Id="rId2" Target="presProps.xml"/><Relationship Type="http://schemas.openxmlformats.org/officeDocument/2006/relationships/slide" Id="rId21" Target="slides/slide16.xml"/><Relationship Type="http://schemas.openxmlformats.org/officeDocument/2006/relationships/theme" Id="rId1" Target="theme/theme2.xml"/><Relationship Type="http://schemas.openxmlformats.org/officeDocument/2006/relationships/slide" Id="rId22" Target="slides/slide17.xml"/><Relationship Type="http://schemas.openxmlformats.org/officeDocument/2006/relationships/slideMaster" Id="rId4" Target="slideMasters/slideMaster1.xml"/><Relationship Type="http://schemas.openxmlformats.org/officeDocument/2006/relationships/slide" Id="rId23" Target="slides/slide18.xml"/><Relationship Type="http://schemas.openxmlformats.org/officeDocument/2006/relationships/tableStyles" Id="rId3" Target="tableStyles.xml"/><Relationship Type="http://schemas.openxmlformats.org/officeDocument/2006/relationships/slide" Id="rId24" Target="slides/slide19.xml"/><Relationship Type="http://schemas.openxmlformats.org/officeDocument/2006/relationships/slide" Id="rId20" Target="slides/slide15.xml"/><Relationship Type="http://schemas.openxmlformats.org/officeDocument/2006/relationships/slide" Id="rId9" Target="slides/slide4.xml"/><Relationship Type="http://schemas.openxmlformats.org/officeDocument/2006/relationships/slide" Id="rId6" Target="slides/slide1.xml"/><Relationship Type="http://schemas.openxmlformats.org/officeDocument/2006/relationships/notesMaster" Id="rId5" Target="notesMasters/notesMaster1.xml"/><Relationship Type="http://schemas.openxmlformats.org/officeDocument/2006/relationships/slide" Id="rId8" Target="slides/slide3.xml"/><Relationship Type="http://schemas.openxmlformats.org/officeDocument/2006/relationships/slide" Id="rId7" Target="slides/slide2.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5" id="25"/>
        <p:cNvGrpSpPr/>
        <p:nvPr/>
      </p:nvGrpSpPr>
      <p:grpSpPr>
        <a:xfrm>
          <a:off y="0" x="0"/>
          <a:ext cy="0" cx="0"/>
          <a:chOff y="0" x="0"/>
          <a:chExt cy="0" cx="0"/>
        </a:xfrm>
      </p:grpSpPr>
      <p:sp>
        <p:nvSpPr>
          <p:cNvPr name="Shape 26" id="2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
        <p:nvSpPr>
          <p:cNvPr name="Shape 27" id="2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3" id="83"/>
        <p:cNvGrpSpPr/>
        <p:nvPr/>
      </p:nvGrpSpPr>
      <p:grpSpPr>
        <a:xfrm>
          <a:off y="0" x="0"/>
          <a:ext cy="0" cx="0"/>
          <a:chOff y="0" x="0"/>
          <a:chExt cy="0" cx="0"/>
        </a:xfrm>
      </p:grpSpPr>
      <p:sp>
        <p:nvSpPr>
          <p:cNvPr name="Shape 84" id="8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85" id="8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9" id="89"/>
        <p:cNvGrpSpPr/>
        <p:nvPr/>
      </p:nvGrpSpPr>
      <p:grpSpPr>
        <a:xfrm>
          <a:off y="0" x="0"/>
          <a:ext cy="0" cx="0"/>
          <a:chOff y="0" x="0"/>
          <a:chExt cy="0" cx="0"/>
        </a:xfrm>
      </p:grpSpPr>
      <p:sp>
        <p:nvSpPr>
          <p:cNvPr name="Shape 90" id="9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1" id="9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5" id="95"/>
        <p:cNvGrpSpPr/>
        <p:nvPr/>
      </p:nvGrpSpPr>
      <p:grpSpPr>
        <a:xfrm>
          <a:off y="0" x="0"/>
          <a:ext cy="0" cx="0"/>
          <a:chOff y="0" x="0"/>
          <a:chExt cy="0" cx="0"/>
        </a:xfrm>
      </p:grpSpPr>
      <p:sp>
        <p:nvSpPr>
          <p:cNvPr name="Shape 96" id="9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7" id="9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1" id="101"/>
        <p:cNvGrpSpPr/>
        <p:nvPr/>
      </p:nvGrpSpPr>
      <p:grpSpPr>
        <a:xfrm>
          <a:off y="0" x="0"/>
          <a:ext cy="0" cx="0"/>
          <a:chOff y="0" x="0"/>
          <a:chExt cy="0" cx="0"/>
        </a:xfrm>
      </p:grpSpPr>
      <p:sp>
        <p:nvSpPr>
          <p:cNvPr name="Shape 102" id="10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3" id="10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7" id="107"/>
        <p:cNvGrpSpPr/>
        <p:nvPr/>
      </p:nvGrpSpPr>
      <p:grpSpPr>
        <a:xfrm>
          <a:off y="0" x="0"/>
          <a:ext cy="0" cx="0"/>
          <a:chOff y="0" x="0"/>
          <a:chExt cy="0" cx="0"/>
        </a:xfrm>
      </p:grpSpPr>
      <p:sp>
        <p:nvSpPr>
          <p:cNvPr name="Shape 108" id="10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9" id="10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3" id="113"/>
        <p:cNvGrpSpPr/>
        <p:nvPr/>
      </p:nvGrpSpPr>
      <p:grpSpPr>
        <a:xfrm>
          <a:off y="0" x="0"/>
          <a:ext cy="0" cx="0"/>
          <a:chOff y="0" x="0"/>
          <a:chExt cy="0" cx="0"/>
        </a:xfrm>
      </p:grpSpPr>
      <p:sp>
        <p:nvSpPr>
          <p:cNvPr name="Shape 114" id="11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5" id="11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9" id="119"/>
        <p:cNvGrpSpPr/>
        <p:nvPr/>
      </p:nvGrpSpPr>
      <p:grpSpPr>
        <a:xfrm>
          <a:off y="0" x="0"/>
          <a:ext cy="0" cx="0"/>
          <a:chOff y="0" x="0"/>
          <a:chExt cy="0" cx="0"/>
        </a:xfrm>
      </p:grpSpPr>
      <p:sp>
        <p:nvSpPr>
          <p:cNvPr name="Shape 120" id="12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21" id="12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6" id="126"/>
        <p:cNvGrpSpPr/>
        <p:nvPr/>
      </p:nvGrpSpPr>
      <p:grpSpPr>
        <a:xfrm>
          <a:off y="0" x="0"/>
          <a:ext cy="0" cx="0"/>
          <a:chOff y="0" x="0"/>
          <a:chExt cy="0" cx="0"/>
        </a:xfrm>
      </p:grpSpPr>
      <p:sp>
        <p:nvSpPr>
          <p:cNvPr name="Shape 127" id="12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28" id="12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2" id="132"/>
        <p:cNvGrpSpPr/>
        <p:nvPr/>
      </p:nvGrpSpPr>
      <p:grpSpPr>
        <a:xfrm>
          <a:off y="0" x="0"/>
          <a:ext cy="0" cx="0"/>
          <a:chOff y="0" x="0"/>
          <a:chExt cy="0" cx="0"/>
        </a:xfrm>
      </p:grpSpPr>
      <p:sp>
        <p:nvSpPr>
          <p:cNvPr name="Shape 133" id="13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4" id="13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9" id="139"/>
        <p:cNvGrpSpPr/>
        <p:nvPr/>
      </p:nvGrpSpPr>
      <p:grpSpPr>
        <a:xfrm>
          <a:off y="0" x="0"/>
          <a:ext cy="0" cx="0"/>
          <a:chOff y="0" x="0"/>
          <a:chExt cy="0" cx="0"/>
        </a:xfrm>
      </p:grpSpPr>
      <p:sp>
        <p:nvSpPr>
          <p:cNvPr name="Shape 140" id="14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1" id="14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1" id="31"/>
        <p:cNvGrpSpPr/>
        <p:nvPr/>
      </p:nvGrpSpPr>
      <p:grpSpPr>
        <a:xfrm>
          <a:off y="0" x="0"/>
          <a:ext cy="0" cx="0"/>
          <a:chOff y="0" x="0"/>
          <a:chExt cy="0" cx="0"/>
        </a:xfrm>
      </p:grpSpPr>
      <p:sp>
        <p:nvSpPr>
          <p:cNvPr name="Shape 32" id="3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3" id="3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5" id="145"/>
        <p:cNvGrpSpPr/>
        <p:nvPr/>
      </p:nvGrpSpPr>
      <p:grpSpPr>
        <a:xfrm>
          <a:off y="0" x="0"/>
          <a:ext cy="0" cx="0"/>
          <a:chOff y="0" x="0"/>
          <a:chExt cy="0" cx="0"/>
        </a:xfrm>
      </p:grpSpPr>
      <p:sp>
        <p:nvSpPr>
          <p:cNvPr name="Shape 146" id="14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7" id="14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1" id="151"/>
        <p:cNvGrpSpPr/>
        <p:nvPr/>
      </p:nvGrpSpPr>
      <p:grpSpPr>
        <a:xfrm>
          <a:off y="0" x="0"/>
          <a:ext cy="0" cx="0"/>
          <a:chOff y="0" x="0"/>
          <a:chExt cy="0" cx="0"/>
        </a:xfrm>
      </p:grpSpPr>
      <p:sp>
        <p:nvSpPr>
          <p:cNvPr name="Shape 152" id="15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53" id="15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0" id="160"/>
        <p:cNvGrpSpPr/>
        <p:nvPr/>
      </p:nvGrpSpPr>
      <p:grpSpPr>
        <a:xfrm>
          <a:off y="0" x="0"/>
          <a:ext cy="0" cx="0"/>
          <a:chOff y="0" x="0"/>
          <a:chExt cy="0" cx="0"/>
        </a:xfrm>
      </p:grpSpPr>
      <p:sp>
        <p:nvSpPr>
          <p:cNvPr name="Shape 161" id="161"/>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2" id="162"/>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7" id="167"/>
        <p:cNvGrpSpPr/>
        <p:nvPr/>
      </p:nvGrpSpPr>
      <p:grpSpPr>
        <a:xfrm>
          <a:off y="0" x="0"/>
          <a:ext cy="0" cx="0"/>
          <a:chOff y="0" x="0"/>
          <a:chExt cy="0" cx="0"/>
        </a:xfrm>
      </p:grpSpPr>
      <p:sp>
        <p:nvSpPr>
          <p:cNvPr name="Shape 168" id="16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9" id="16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3" id="173"/>
        <p:cNvGrpSpPr/>
        <p:nvPr/>
      </p:nvGrpSpPr>
      <p:grpSpPr>
        <a:xfrm>
          <a:off y="0" x="0"/>
          <a:ext cy="0" cx="0"/>
          <a:chOff y="0" x="0"/>
          <a:chExt cy="0" cx="0"/>
        </a:xfrm>
      </p:grpSpPr>
      <p:sp>
        <p:nvSpPr>
          <p:cNvPr name="Shape 174" id="17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5" id="17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2" id="182"/>
        <p:cNvGrpSpPr/>
        <p:nvPr/>
      </p:nvGrpSpPr>
      <p:grpSpPr>
        <a:xfrm>
          <a:off y="0" x="0"/>
          <a:ext cy="0" cx="0"/>
          <a:chOff y="0" x="0"/>
          <a:chExt cy="0" cx="0"/>
        </a:xfrm>
      </p:grpSpPr>
      <p:sp>
        <p:nvSpPr>
          <p:cNvPr name="Shape 183" id="18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4" id="18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8" id="188"/>
        <p:cNvGrpSpPr/>
        <p:nvPr/>
      </p:nvGrpSpPr>
      <p:grpSpPr>
        <a:xfrm>
          <a:off y="0" x="0"/>
          <a:ext cy="0" cx="0"/>
          <a:chOff y="0" x="0"/>
          <a:chExt cy="0" cx="0"/>
        </a:xfrm>
      </p:grpSpPr>
      <p:sp>
        <p:nvSpPr>
          <p:cNvPr name="Shape 189" id="18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0" id="19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7" id="37"/>
        <p:cNvGrpSpPr/>
        <p:nvPr/>
      </p:nvGrpSpPr>
      <p:grpSpPr>
        <a:xfrm>
          <a:off y="0" x="0"/>
          <a:ext cy="0" cx="0"/>
          <a:chOff y="0" x="0"/>
          <a:chExt cy="0" cx="0"/>
        </a:xfrm>
      </p:grpSpPr>
      <p:sp>
        <p:nvSpPr>
          <p:cNvPr name="Shape 38" id="3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39" id="3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3" id="43"/>
        <p:cNvGrpSpPr/>
        <p:nvPr/>
      </p:nvGrpSpPr>
      <p:grpSpPr>
        <a:xfrm>
          <a:off y="0" x="0"/>
          <a:ext cy="0" cx="0"/>
          <a:chOff y="0" x="0"/>
          <a:chExt cy="0" cx="0"/>
        </a:xfrm>
      </p:grpSpPr>
      <p:sp>
        <p:nvSpPr>
          <p:cNvPr name="Shape 44" id="4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45" id="4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49" id="49"/>
        <p:cNvGrpSpPr/>
        <p:nvPr/>
      </p:nvGrpSpPr>
      <p:grpSpPr>
        <a:xfrm>
          <a:off y="0" x="0"/>
          <a:ext cy="0" cx="0"/>
          <a:chOff y="0" x="0"/>
          <a:chExt cy="0" cx="0"/>
        </a:xfrm>
      </p:grpSpPr>
      <p:sp>
        <p:nvSpPr>
          <p:cNvPr name="Shape 50" id="5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1" id="5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56" id="56"/>
        <p:cNvGrpSpPr/>
        <p:nvPr/>
      </p:nvGrpSpPr>
      <p:grpSpPr>
        <a:xfrm>
          <a:off y="0" x="0"/>
          <a:ext cy="0" cx="0"/>
          <a:chOff y="0" x="0"/>
          <a:chExt cy="0" cx="0"/>
        </a:xfrm>
      </p:grpSpPr>
      <p:sp>
        <p:nvSpPr>
          <p:cNvPr name="Shape 57" id="5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58" id="5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2" id="62"/>
        <p:cNvGrpSpPr/>
        <p:nvPr/>
      </p:nvGrpSpPr>
      <p:grpSpPr>
        <a:xfrm>
          <a:off y="0" x="0"/>
          <a:ext cy="0" cx="0"/>
          <a:chOff y="0" x="0"/>
          <a:chExt cy="0" cx="0"/>
        </a:xfrm>
      </p:grpSpPr>
      <p:sp>
        <p:nvSpPr>
          <p:cNvPr name="Shape 63" id="6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64" id="6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68" id="68"/>
        <p:cNvGrpSpPr/>
        <p:nvPr/>
      </p:nvGrpSpPr>
      <p:grpSpPr>
        <a:xfrm>
          <a:off y="0" x="0"/>
          <a:ext cy="0" cx="0"/>
          <a:chOff y="0" x="0"/>
          <a:chExt cy="0" cx="0"/>
        </a:xfrm>
      </p:grpSpPr>
      <p:sp>
        <p:nvSpPr>
          <p:cNvPr name="Shape 69" id="6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0" id="7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77" id="77"/>
        <p:cNvGrpSpPr/>
        <p:nvPr/>
      </p:nvGrpSpPr>
      <p:grpSpPr>
        <a:xfrm>
          <a:off y="0" x="0"/>
          <a:ext cy="0" cx="0"/>
          <a:chOff y="0" x="0"/>
          <a:chExt cy="0" cx="0"/>
        </a:xfrm>
      </p:grpSpPr>
      <p:sp>
        <p:nvSpPr>
          <p:cNvPr name="Shape 78" id="7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79" id="7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 id="7"/>
        <p:cNvGrpSpPr/>
        <p:nvPr/>
      </p:nvGrpSpPr>
      <p:grpSpPr>
        <a:xfrm>
          <a:off y="0" x="0"/>
          <a:ext cy="0" cx="0"/>
          <a:chOff y="0" x="0"/>
          <a:chExt cy="0" cx="0"/>
        </a:xfrm>
      </p:grpSpPr>
      <p:sp>
        <p:nvSpPr>
          <p:cNvPr name="Shape 8" id="8"/>
          <p:cNvSpPr txBox="1"/>
          <p:nvPr>
            <p:ph type="ctrTitle"/>
          </p:nvPr>
        </p:nvSpPr>
        <p:spPr>
          <a:xfrm>
            <a:off y="2111123" x="685800"/>
            <a:ext cy="1546500"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
        <p:nvSpPr>
          <p:cNvPr name="Shape 9" id="9"/>
          <p:cNvSpPr txBox="1"/>
          <p:nvPr>
            <p:ph type="subTitle" idx="1"/>
          </p:nvPr>
        </p:nvSpPr>
        <p:spPr>
          <a:xfrm>
            <a:off y="3786737" x="685800"/>
            <a:ext cy="1046400"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0" id="10"/>
        <p:cNvGrpSpPr/>
        <p:nvPr/>
      </p:nvGrpSpPr>
      <p:grpSpPr>
        <a:xfrm>
          <a:off y="0" x="0"/>
          <a:ext cy="0" cx="0"/>
          <a:chOff y="0" x="0"/>
          <a:chExt cy="0" cx="0"/>
        </a:xfrm>
      </p:grpSpPr>
      <p:sp>
        <p:nvSpPr>
          <p:cNvPr name="Shape 11" id="11"/>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12" id="12"/>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indent="-285750" marL="742950" rtl="0">
              <a:defRPr/>
            </a:lvl2pPr>
            <a:lvl3pPr indent="-228600" marL="1143000" rtl="0">
              <a:defRPr/>
            </a:lvl3pPr>
            <a:lvl4pPr indent="-228600" marL="1600200"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13" id="13"/>
        <p:cNvGrpSpPr/>
        <p:nvPr/>
      </p:nvGrpSpPr>
      <p:grpSpPr>
        <a:xfrm>
          <a:off y="0" x="0"/>
          <a:ext cy="0" cx="0"/>
          <a:chOff y="0" x="0"/>
          <a:chExt cy="0" cx="0"/>
        </a:xfrm>
      </p:grpSpPr>
      <p:sp>
        <p:nvSpPr>
          <p:cNvPr name="Shape 14" id="14"/>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15" id="15"/>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16" id="16"/>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17" id="17"/>
        <p:cNvGrpSpPr/>
        <p:nvPr/>
      </p:nvGrpSpPr>
      <p:grpSpPr>
        <a:xfrm>
          <a:off y="0" x="0"/>
          <a:ext cy="0" cx="0"/>
          <a:chOff y="0" x="0"/>
          <a:chExt cy="0" cx="0"/>
        </a:xfrm>
      </p:grpSpPr>
      <p:sp>
        <p:nvSpPr>
          <p:cNvPr name="Shape 18" id="18"/>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19" id="19"/>
        <p:cNvGrpSpPr/>
        <p:nvPr/>
      </p:nvGrpSpPr>
      <p:grpSpPr>
        <a:xfrm>
          <a:off y="0" x="0"/>
          <a:ext cy="0" cx="0"/>
          <a:chOff y="0" x="0"/>
          <a:chExt cy="0" cx="0"/>
        </a:xfrm>
      </p:grpSpPr>
      <p:sp>
        <p:nvSpPr>
          <p:cNvPr name="Shape 20" id="20"/>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21" id="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6" id="6"/>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xml"/></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 Type="http://schemas.openxmlformats.org/officeDocument/2006/relationships/hyperlink" Id="rId4" TargetMode="External" Target="http://youtube.com/v/mGgCbi_5AV8"/><Relationship Type="http://schemas.openxmlformats.org/officeDocument/2006/relationships/image" Id="rId5" Target="../media/image04.jp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xml"/><Relationship Type="http://schemas.openxmlformats.org/officeDocument/2006/relationships/image" Id="rId3" Target="../media/image14.jp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 Type="http://schemas.openxmlformats.org/officeDocument/2006/relationships/hyperlink" Id="rId4" TargetMode="External" Target="http://youtube.com/v/DZVsRTs8upw"/><Relationship Type="http://schemas.openxmlformats.org/officeDocument/2006/relationships/image" Id="rId5" Target="../media/image06.jp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 Type="http://schemas.openxmlformats.org/officeDocument/2006/relationships/hyperlink" Id="rId4" TargetMode="External" Target="http://youtube.com/v/uaXeb_V_zyg"/><Relationship Type="http://schemas.openxmlformats.org/officeDocument/2006/relationships/image" Id="rId5" Target="../media/image05.jpg"/></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1.xml"/></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2.xml"/><Relationship Type="http://schemas.openxmlformats.org/officeDocument/2006/relationships/hyperlink" Id="rId4" TargetMode="External" Target="http://youtube.com/v/o_dCDeSOY2o"/><Relationship Type="http://schemas.openxmlformats.org/officeDocument/2006/relationships/image" Id="rId5" Target="../media/image07.jp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2.xml"/><Relationship Type="http://schemas.openxmlformats.org/officeDocument/2006/relationships/hyperlink" Id="rId4" TargetMode="External" Target="http://youtube.com/v/PxJaDbdpSL8"/><Relationship Type="http://schemas.openxmlformats.org/officeDocument/2006/relationships/image" Id="rId5" Target="../media/image08.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 Type="http://schemas.openxmlformats.org/officeDocument/2006/relationships/image" Id="rId4" Target="../media/image16.jpg"/><Relationship Type="http://schemas.openxmlformats.org/officeDocument/2006/relationships/image" Id="rId3" Target="../media/image18.jp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 Type="http://schemas.openxmlformats.org/officeDocument/2006/relationships/hyperlink" Id="rId4" TargetMode="External" Target="http://youtube.com/v/TEfCQ_-cGrg"/><Relationship Type="http://schemas.openxmlformats.org/officeDocument/2006/relationships/image" Id="rId5" Target="../media/image09.jp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2.xml"/><Relationship Type="http://schemas.openxmlformats.org/officeDocument/2006/relationships/image" Id="rId4" Target="../media/image29.png"/><Relationship Type="http://schemas.openxmlformats.org/officeDocument/2006/relationships/image" Id="rId3" Target="../media/image24.png"/></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2.xml"/></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1.xml"/></Relationships>
</file>

<file path=ppt/slides/_rels/slide21.xml.rels><?xml version="1.0" encoding="UTF-8" standalone="yes"?><Relationships xmlns="http://schemas.openxmlformats.org/package/2006/relationships"><Relationship Type="http://schemas.openxmlformats.org/officeDocument/2006/relationships/notesSlide" Id="rId2" Target="../notesSlides/notesSlide21.xml"/><Relationship Type="http://schemas.openxmlformats.org/officeDocument/2006/relationships/slideLayout" Id="rId1" Target="../slideLayouts/slideLayout2.xml"/><Relationship Type="http://schemas.openxmlformats.org/officeDocument/2006/relationships/hyperlink" Id="rId4" TargetMode="External" Target="http://youtube.com/v/DgyVHCF2Wpg"/><Relationship Type="http://schemas.openxmlformats.org/officeDocument/2006/relationships/image" Id="rId5" Target="../media/image15.jpg"/></Relationships>
</file>

<file path=ppt/slides/_rels/slide22.xml.rels><?xml version="1.0" encoding="UTF-8" standalone="yes"?><Relationships xmlns="http://schemas.openxmlformats.org/package/2006/relationships"><Relationship Type="http://schemas.openxmlformats.org/officeDocument/2006/relationships/notesSlide" Id="rId2" Target="../notesSlides/notesSlide22.xml"/><Relationship Type="http://schemas.openxmlformats.org/officeDocument/2006/relationships/slideLayout" Id="rId1" Target="../slideLayouts/slideLayout2.xml"/><Relationship Type="http://schemas.openxmlformats.org/officeDocument/2006/relationships/image" Id="rId4" Target="../media/image21.jpg"/><Relationship Type="http://schemas.openxmlformats.org/officeDocument/2006/relationships/image" Id="rId3" Target="../media/image19.jpg"/><Relationship Type="http://schemas.openxmlformats.org/officeDocument/2006/relationships/image" Id="rId6" Target="../media/image22.jpg"/><Relationship Type="http://schemas.openxmlformats.org/officeDocument/2006/relationships/image" Id="rId5" Target="../media/image20.jpg"/></Relationships>
</file>

<file path=ppt/slides/_rels/slide23.xml.rels><?xml version="1.0" encoding="UTF-8" standalone="yes"?><Relationships xmlns="http://schemas.openxmlformats.org/package/2006/relationships"><Relationship Type="http://schemas.openxmlformats.org/officeDocument/2006/relationships/notesSlide" Id="rId2" Target="../notesSlides/notesSlide23.xml"/><Relationship Type="http://schemas.openxmlformats.org/officeDocument/2006/relationships/slideLayout" Id="rId1" Target="../slideLayouts/slideLayout2.xml"/><Relationship Type="http://schemas.openxmlformats.org/officeDocument/2006/relationships/hyperlink" Id="rId4" TargetMode="External" Target="http://youtube.com/v/BVaJTNF3P6w"/><Relationship Type="http://schemas.openxmlformats.org/officeDocument/2006/relationships/image" Id="rId6" Target="../media/image28.png"/><Relationship Type="http://schemas.openxmlformats.org/officeDocument/2006/relationships/image" Id="rId5" Target="../media/image17.jpg"/></Relationships>
</file>

<file path=ppt/slides/_rels/slide24.xml.rels><?xml version="1.0" encoding="UTF-8" standalone="yes"?><Relationships xmlns="http://schemas.openxmlformats.org/package/2006/relationships"><Relationship Type="http://schemas.openxmlformats.org/officeDocument/2006/relationships/notesSlide" Id="rId2" Target="../notesSlides/notesSlide24.xml"/><Relationship Type="http://schemas.openxmlformats.org/officeDocument/2006/relationships/slideLayout" Id="rId1" Target="../slideLayouts/slideLayout1.xml"/></Relationships>
</file>

<file path=ppt/slides/_rels/slide25.xml.rels><?xml version="1.0" encoding="UTF-8" standalone="yes"?><Relationships xmlns="http://schemas.openxmlformats.org/package/2006/relationships"><Relationship Type="http://schemas.openxmlformats.org/officeDocument/2006/relationships/notesSlide" Id="rId2" Target="../notesSlides/notesSlide25.xml"/><Relationship Type="http://schemas.openxmlformats.org/officeDocument/2006/relationships/slideLayout" Id="rId1" Target="../slideLayouts/slideLayout2.xml"/><Relationship Type="http://schemas.openxmlformats.org/officeDocument/2006/relationships/image" Id="rId4" Target="../media/image23.jpg"/><Relationship Type="http://schemas.openxmlformats.org/officeDocument/2006/relationships/image" Id="rId3" Target="../media/image25.jpg"/><Relationship Type="http://schemas.openxmlformats.org/officeDocument/2006/relationships/image" Id="rId6" Target="../media/image27.jpg"/><Relationship Type="http://schemas.openxmlformats.org/officeDocument/2006/relationships/image" Id="rId5" Target="../media/image26.jpg"/></Relationships>
</file>

<file path=ppt/slides/_rels/slide26.xml.rels><?xml version="1.0" encoding="UTF-8" standalone="yes"?><Relationships xmlns="http://schemas.openxmlformats.org/package/2006/relationships"><Relationship Type="http://schemas.openxmlformats.org/officeDocument/2006/relationships/notesSlide" Id="rId2" Target="../notesSlides/notesSlide26.xml"/><Relationship Type="http://schemas.openxmlformats.org/officeDocument/2006/relationships/slideLayout" Id="rId1" Target="../slideLayouts/slideLayout2.xml"/><Relationship Type="http://schemas.openxmlformats.org/officeDocument/2006/relationships/hyperlink" Id="rId4" TargetMode="External" Target="http://www.ted.com/talks/dan_meyer_math_curriculum_makeover.html"/><Relationship Type="http://schemas.openxmlformats.org/officeDocument/2006/relationships/hyperlink" Id="rId3" TargetMode="External" Target="http://blog.mrmeyer.com/"/><Relationship Type="http://schemas.openxmlformats.org/officeDocument/2006/relationships/hyperlink" Id="rId6" TargetMode="External" Target="http://threeacts.mrmeyer.com/sugarpackets/"/><Relationship Type="http://schemas.openxmlformats.org/officeDocument/2006/relationships/hyperlink" Id="rId5" TargetMode="External" Target="http://blog.mrmeyer.com/?p=10285"/><Relationship Type="http://schemas.openxmlformats.org/officeDocument/2006/relationships/hyperlink" Id="rId7" TargetMode="External" Target="http://goo.gl/GpNNt"/></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2.xml"/></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2.xml"/><Relationship Type="http://schemas.openxmlformats.org/officeDocument/2006/relationships/hyperlink" Id="rId4" TargetMode="External" Target="http://youtube.com/v/Sh3lUAKwVFg"/><Relationship Type="http://schemas.openxmlformats.org/officeDocument/2006/relationships/image" Id="rId5" Target="../media/image03.jp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1.xml"/></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 Type="http://schemas.openxmlformats.org/officeDocument/2006/relationships/hyperlink" Id="rId4" TargetMode="External" Target="http://youtube.com/v/tpqwbZBP10E"/><Relationship Type="http://schemas.openxmlformats.org/officeDocument/2006/relationships/image" Id="rId6" Target="../media/image28.png"/><Relationship Type="http://schemas.openxmlformats.org/officeDocument/2006/relationships/image" Id="rId5" Target="../media/image02.jp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2.xml"/><Relationship Type="http://schemas.openxmlformats.org/officeDocument/2006/relationships/hyperlink" Id="rId4" TargetMode="External" Target="http://youtube.com/v/9WuwteaVppw"/><Relationship Type="http://schemas.openxmlformats.org/officeDocument/2006/relationships/image" Id="rId5" Target="../media/image01.jp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2.xml"/><Relationship Type="http://schemas.openxmlformats.org/officeDocument/2006/relationships/hyperlink" Id="rId4" TargetMode="External" Target="http://youtube.com/v/iYS-0pn2PO0"/><Relationship Type="http://schemas.openxmlformats.org/officeDocument/2006/relationships/image" Id="rId5" Target="../media/image00.jp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 Type="http://schemas.openxmlformats.org/officeDocument/2006/relationships/image" Id="rId4" Target="../media/image11.jpg"/><Relationship Type="http://schemas.openxmlformats.org/officeDocument/2006/relationships/image" Id="rId3" Target="../media/image12.jpg"/><Relationship Type="http://schemas.openxmlformats.org/officeDocument/2006/relationships/image" Id="rId6" Target="../media/image13.jpg"/><Relationship Type="http://schemas.openxmlformats.org/officeDocument/2006/relationships/image" Id="rId5"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2" id="22"/>
        <p:cNvGrpSpPr/>
        <p:nvPr/>
      </p:nvGrpSpPr>
      <p:grpSpPr>
        <a:xfrm>
          <a:off y="0" x="0"/>
          <a:ext cy="0" cx="0"/>
          <a:chOff y="0" x="0"/>
          <a:chExt cy="0" cx="0"/>
        </a:xfrm>
      </p:grpSpPr>
      <p:sp>
        <p:nvSpPr>
          <p:cNvPr name="Shape 23" id="23"/>
          <p:cNvSpPr txBox="1"/>
          <p:nvPr>
            <p:ph type="ctrTitle"/>
          </p:nvPr>
        </p:nvSpPr>
        <p:spPr>
          <a:xfrm>
            <a:off y="2111123" x="685800"/>
            <a:ext cy="1546500" cx="7772400"/>
          </a:xfrm>
          <a:prstGeom prst="rect">
            <a:avLst/>
          </a:prstGeom>
        </p:spPr>
        <p:txBody>
          <a:bodyPr bIns="91425" tIns="91425" lIns="91425" anchor="b" anchorCtr="0" rIns="91425">
            <a:spAutoFit/>
          </a:bodyPr>
          <a:lstStyle/>
          <a:p>
            <a:pPr>
              <a:buNone/>
            </a:pPr>
            <a:r>
              <a:rPr lang="en"/>
              <a:t>Three Act Math</a:t>
            </a:r>
          </a:p>
        </p:txBody>
      </p:sp>
      <p:sp>
        <p:nvSpPr>
          <p:cNvPr name="Shape 24" id="24"/>
          <p:cNvSpPr txBox="1"/>
          <p:nvPr>
            <p:ph type="subTitle" idx="1"/>
          </p:nvPr>
        </p:nvSpPr>
        <p:spPr>
          <a:xfrm>
            <a:off y="3786737" x="685800"/>
            <a:ext cy="1046400" cx="7772400"/>
          </a:xfrm>
          <a:prstGeom prst="rect">
            <a:avLst/>
          </a:prstGeom>
        </p:spPr>
        <p:txBody>
          <a:bodyPr bIns="91425" tIns="91425" lIns="91425" anchor="t" anchorCtr="0" rIns="91425">
            <a:spAutoFit/>
          </a:bodyPr>
          <a:lstStyle/>
          <a:p>
            <a:pPr rtl="0" lvl="0">
              <a:buNone/>
            </a:pPr>
            <a:r>
              <a:rPr lang="en"/>
              <a:t>Documentation of implementation</a:t>
            </a:r>
          </a:p>
          <a:p>
            <a:r>
              <a:t/>
            </a:r>
          </a:p>
          <a:p>
            <a:pPr rtl="0" lvl="0">
              <a:buNone/>
            </a:pPr>
            <a:r>
              <a:rPr lang="en" sz="2400"/>
              <a:t>Bradley Lands</a:t>
            </a:r>
          </a:p>
          <a:p>
            <a:pPr>
              <a:buNone/>
            </a:pPr>
            <a:r>
              <a:rPr lang="en" sz="2400"/>
              <a:t>Michelle Janney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0" id="80"/>
        <p:cNvGrpSpPr/>
        <p:nvPr/>
      </p:nvGrpSpPr>
      <p:grpSpPr>
        <a:xfrm>
          <a:off y="0" x="0"/>
          <a:ext cy="0" cx="0"/>
          <a:chOff y="0" x="0"/>
          <a:chExt cy="0" cx="0"/>
        </a:xfrm>
      </p:grpSpPr>
      <p:sp>
        <p:nvSpPr>
          <p:cNvPr name="Shape 81" id="81"/>
          <p:cNvSpPr txBox="1"/>
          <p:nvPr>
            <p:ph type="title"/>
          </p:nvPr>
        </p:nvSpPr>
        <p:spPr>
          <a:xfrm>
            <a:off y="274637" x="303945"/>
            <a:ext cy="1143000" cx="8631900"/>
          </a:xfrm>
          <a:prstGeom prst="rect">
            <a:avLst/>
          </a:prstGeom>
        </p:spPr>
        <p:txBody>
          <a:bodyPr bIns="91425" tIns="91425" lIns="91425" anchor="b" anchorCtr="0" rIns="91425">
            <a:spAutoFit/>
          </a:bodyPr>
          <a:lstStyle/>
          <a:p>
            <a:pPr>
              <a:buNone/>
            </a:pPr>
            <a:r>
              <a:rPr lang="en"/>
              <a:t>Act I: Driving Question</a:t>
            </a:r>
          </a:p>
        </p:txBody>
      </p:sp>
      <p:sp>
        <p:nvSpPr>
          <p:cNvPr name="Shape 82" id="82">
            <a:hlinkClick r:id="rId4"/>
          </p:cNvPr>
          <p:cNvSpPr/>
          <p:nvPr/>
        </p:nvSpPr>
        <p:spPr>
          <a:xfrm>
            <a:off y="1749850" x="1481770"/>
            <a:ext cy="4633791" cx="6180458"/>
          </a:xfrm>
          <a:prstGeom prst="rect">
            <a:avLst/>
          </a:prstGeom>
          <a:blipFill>
            <a:blip r:embed="rId5"/>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6" id="86"/>
        <p:cNvGrpSpPr/>
        <p:nvPr/>
      </p:nvGrpSpPr>
      <p:grpSpPr>
        <a:xfrm>
          <a:off y="0" x="0"/>
          <a:ext cy="0" cx="0"/>
          <a:chOff y="0" x="0"/>
          <a:chExt cy="0" cx="0"/>
        </a:xfrm>
      </p:grpSpPr>
      <p:sp>
        <p:nvSpPr>
          <p:cNvPr name="Shape 87" id="8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Driving Question</a:t>
            </a:r>
          </a:p>
        </p:txBody>
      </p:sp>
      <p:sp>
        <p:nvSpPr>
          <p:cNvPr name="Shape 88" id="88"/>
          <p:cNvSpPr/>
          <p:nvPr/>
        </p:nvSpPr>
        <p:spPr>
          <a:xfrm>
            <a:off y="1756676" x="1511233"/>
            <a:ext cy="4588748" cx="6121533"/>
          </a:xfrm>
          <a:prstGeom prst="rect">
            <a:avLst/>
          </a:prstGeom>
          <a:blipFill>
            <a:blip r:embed="rId3"/>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2" id="92"/>
        <p:cNvGrpSpPr/>
        <p:nvPr/>
      </p:nvGrpSpPr>
      <p:grpSpPr>
        <a:xfrm>
          <a:off y="0" x="0"/>
          <a:ext cy="0" cx="0"/>
          <a:chOff y="0" x="0"/>
          <a:chExt cy="0" cx="0"/>
        </a:xfrm>
      </p:grpSpPr>
      <p:sp>
        <p:nvSpPr>
          <p:cNvPr name="Shape 93" id="9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 Estimation Directions</a:t>
            </a:r>
          </a:p>
        </p:txBody>
      </p:sp>
      <p:sp>
        <p:nvSpPr>
          <p:cNvPr name="Shape 94" id="94">
            <a:hlinkClick r:id="rId4"/>
          </p:cNvPr>
          <p:cNvSpPr/>
          <p:nvPr/>
        </p:nvSpPr>
        <p:spPr>
          <a:xfrm>
            <a:off y="1696825" x="1460777"/>
            <a:ext cy="4669286" cx="6227972"/>
          </a:xfrm>
          <a:prstGeom prst="rect">
            <a:avLst/>
          </a:prstGeom>
          <a:blipFill>
            <a:blip r:embed="rId5"/>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8" id="98"/>
        <p:cNvGrpSpPr/>
        <p:nvPr/>
      </p:nvGrpSpPr>
      <p:grpSpPr>
        <a:xfrm>
          <a:off y="0" x="0"/>
          <a:ext cy="0" cx="0"/>
          <a:chOff y="0" x="0"/>
          <a:chExt cy="0" cx="0"/>
        </a:xfrm>
      </p:grpSpPr>
      <p:sp>
        <p:nvSpPr>
          <p:cNvPr name="Shape 99" id="99"/>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 Estimation</a:t>
            </a:r>
          </a:p>
        </p:txBody>
      </p:sp>
      <p:sp>
        <p:nvSpPr>
          <p:cNvPr name="Shape 100" id="100">
            <a:hlinkClick r:id="rId4"/>
          </p:cNvPr>
          <p:cNvSpPr/>
          <p:nvPr/>
        </p:nvSpPr>
        <p:spPr>
          <a:xfrm>
            <a:off y="1749850" x="1495691"/>
            <a:ext cy="4613258" cx="6152616"/>
          </a:xfrm>
          <a:prstGeom prst="rect">
            <a:avLst/>
          </a:prstGeom>
          <a:blipFill>
            <a:blip r:embed="rId5"/>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4" id="104"/>
        <p:cNvGrpSpPr/>
        <p:nvPr/>
      </p:nvGrpSpPr>
      <p:grpSpPr>
        <a:xfrm>
          <a:off y="0" x="0"/>
          <a:ext cy="0" cx="0"/>
          <a:chOff y="0" x="0"/>
          <a:chExt cy="0" cx="0"/>
        </a:xfrm>
      </p:grpSpPr>
      <p:sp>
        <p:nvSpPr>
          <p:cNvPr name="Shape 105" id="105"/>
          <p:cNvSpPr txBox="1"/>
          <p:nvPr>
            <p:ph type="ctrTitle"/>
          </p:nvPr>
        </p:nvSpPr>
        <p:spPr>
          <a:xfrm>
            <a:off y="2111123" x="685800"/>
            <a:ext cy="1546500" cx="7772400"/>
          </a:xfrm>
          <a:prstGeom prst="rect">
            <a:avLst/>
          </a:prstGeom>
        </p:spPr>
        <p:txBody>
          <a:bodyPr bIns="91425" tIns="91425" lIns="91425" anchor="b" anchorCtr="0" rIns="91425">
            <a:spAutoFit/>
          </a:bodyPr>
          <a:lstStyle/>
          <a:p>
            <a:pPr>
              <a:buNone/>
            </a:pPr>
            <a:r>
              <a:rPr lang="en"/>
              <a:t>Act Two</a:t>
            </a:r>
          </a:p>
        </p:txBody>
      </p:sp>
      <p:sp>
        <p:nvSpPr>
          <p:cNvPr name="Shape 106" id="106"/>
          <p:cNvSpPr txBox="1"/>
          <p:nvPr>
            <p:ph type="subTitle" idx="1"/>
          </p:nvPr>
        </p:nvSpPr>
        <p:spPr>
          <a:xfrm>
            <a:off y="3786737" x="685800"/>
            <a:ext cy="1046400" cx="7772400"/>
          </a:xfrm>
          <a:prstGeom prst="rect">
            <a:avLst/>
          </a:prstGeom>
        </p:spPr>
        <p:txBody>
          <a:bodyPr bIns="91425" tIns="91425" lIns="91425" anchor="t" anchorCtr="0" rIns="91425">
            <a:spAutoFit/>
          </a:bodyPr>
          <a:lstStyle/>
          <a:p>
            <a:pPr>
              <a:buNone/>
            </a:pPr>
            <a:r>
              <a:rPr lang="en" sz="2400"/>
              <a:t>The protagonist/student overcomes obstacles, looks for resources, and develops new tools.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0" id="110"/>
        <p:cNvGrpSpPr/>
        <p:nvPr/>
      </p:nvGrpSpPr>
      <p:grpSpPr>
        <a:xfrm>
          <a:off y="0" x="0"/>
          <a:ext cy="0" cx="0"/>
          <a:chOff y="0" x="0"/>
          <a:chExt cy="0" cx="0"/>
        </a:xfrm>
      </p:grpSpPr>
      <p:sp>
        <p:nvSpPr>
          <p:cNvPr name="Shape 111" id="111"/>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a:t>
            </a:r>
          </a:p>
        </p:txBody>
      </p:sp>
      <p:sp>
        <p:nvSpPr>
          <p:cNvPr name="Shape 112" id="112">
            <a:hlinkClick r:id="rId4"/>
          </p:cNvPr>
          <p:cNvSpPr/>
          <p:nvPr/>
        </p:nvSpPr>
        <p:spPr>
          <a:xfrm>
            <a:off y="1696825" x="1419267"/>
            <a:ext cy="4567791" cx="6092712"/>
          </a:xfrm>
          <a:prstGeom prst="rect">
            <a:avLst/>
          </a:prstGeom>
          <a:blipFill>
            <a:blip r:embed="rId5"/>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6" id="116"/>
        <p:cNvGrpSpPr/>
        <p:nvPr/>
      </p:nvGrpSpPr>
      <p:grpSpPr>
        <a:xfrm>
          <a:off y="0" x="0"/>
          <a:ext cy="0" cx="0"/>
          <a:chOff y="0" x="0"/>
          <a:chExt cy="0" cx="0"/>
        </a:xfrm>
      </p:grpSpPr>
      <p:sp>
        <p:nvSpPr>
          <p:cNvPr name="Shape 117" id="11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 What information is needed?</a:t>
            </a:r>
          </a:p>
        </p:txBody>
      </p:sp>
      <p:sp>
        <p:nvSpPr>
          <p:cNvPr name="Shape 118" id="118">
            <a:hlinkClick r:id="rId4"/>
          </p:cNvPr>
          <p:cNvSpPr/>
          <p:nvPr/>
        </p:nvSpPr>
        <p:spPr>
          <a:xfrm>
            <a:off y="1643800" x="1618259"/>
            <a:ext cy="4577900" cx="6105841"/>
          </a:xfrm>
          <a:prstGeom prst="rect">
            <a:avLst/>
          </a:prstGeom>
          <a:blipFill>
            <a:blip r:embed="rId5"/>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2" id="122"/>
        <p:cNvGrpSpPr/>
        <p:nvPr/>
      </p:nvGrpSpPr>
      <p:grpSpPr>
        <a:xfrm>
          <a:off y="0" x="0"/>
          <a:ext cy="0" cx="0"/>
          <a:chOff y="0" x="0"/>
          <a:chExt cy="0" cx="0"/>
        </a:xfrm>
      </p:grpSpPr>
      <p:sp>
        <p:nvSpPr>
          <p:cNvPr name="Shape 123" id="12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 Information &amp; Resources</a:t>
            </a:r>
          </a:p>
        </p:txBody>
      </p:sp>
      <p:sp>
        <p:nvSpPr>
          <p:cNvPr name="Shape 124" id="124"/>
          <p:cNvSpPr/>
          <p:nvPr/>
        </p:nvSpPr>
        <p:spPr>
          <a:xfrm>
            <a:off y="2270581" x="457200"/>
            <a:ext cy="3006163" cx="4009696"/>
          </a:xfrm>
          <a:prstGeom prst="rect">
            <a:avLst/>
          </a:prstGeom>
          <a:blipFill>
            <a:blip r:embed="rId3"/>
            <a:stretch>
              <a:fillRect/>
            </a:stretch>
          </a:blipFill>
          <a:ln>
            <a:noFill/>
          </a:ln>
        </p:spPr>
      </p:sp>
      <p:sp>
        <p:nvSpPr>
          <p:cNvPr name="Shape 125" id="125"/>
          <p:cNvSpPr/>
          <p:nvPr/>
        </p:nvSpPr>
        <p:spPr>
          <a:xfrm>
            <a:off y="2244749" x="4792795"/>
            <a:ext cy="3022478" cx="4033029"/>
          </a:xfrm>
          <a:prstGeom prst="rect">
            <a:avLst/>
          </a:prstGeom>
          <a:blipFill>
            <a:blip r:embed="rId4"/>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9" id="129"/>
        <p:cNvGrpSpPr/>
        <p:nvPr/>
      </p:nvGrpSpPr>
      <p:grpSpPr>
        <a:xfrm>
          <a:off y="0" x="0"/>
          <a:ext cy="0" cx="0"/>
          <a:chOff y="0" x="0"/>
          <a:chExt cy="0" cx="0"/>
        </a:xfrm>
      </p:grpSpPr>
      <p:sp>
        <p:nvSpPr>
          <p:cNvPr name="Shape 130" id="130"/>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 Performing Research</a:t>
            </a:r>
          </a:p>
        </p:txBody>
      </p:sp>
      <p:sp>
        <p:nvSpPr>
          <p:cNvPr name="Shape 131" id="131">
            <a:hlinkClick r:id="rId4"/>
          </p:cNvPr>
          <p:cNvSpPr/>
          <p:nvPr/>
        </p:nvSpPr>
        <p:spPr>
          <a:xfrm>
            <a:off y="1749850" x="1419916"/>
            <a:ext cy="4567595" cx="6092083"/>
          </a:xfrm>
          <a:prstGeom prst="rect">
            <a:avLst/>
          </a:prstGeom>
          <a:blipFill>
            <a:blip r:embed="rId5"/>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5" id="135"/>
        <p:cNvGrpSpPr/>
        <p:nvPr/>
      </p:nvGrpSpPr>
      <p:grpSpPr>
        <a:xfrm>
          <a:off y="0" x="0"/>
          <a:ext cy="0" cx="0"/>
          <a:chOff y="0" x="0"/>
          <a:chExt cy="0" cx="0"/>
        </a:xfrm>
      </p:grpSpPr>
      <p:sp>
        <p:nvSpPr>
          <p:cNvPr name="Shape 136" id="136"/>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 Information Gathered</a:t>
            </a:r>
          </a:p>
        </p:txBody>
      </p:sp>
      <p:sp>
        <p:nvSpPr>
          <p:cNvPr name="Shape 137" id="137"/>
          <p:cNvSpPr/>
          <p:nvPr/>
        </p:nvSpPr>
        <p:spPr>
          <a:xfrm>
            <a:off y="2056326" x="188140"/>
            <a:ext cy="3457494" cx="4472634"/>
          </a:xfrm>
          <a:prstGeom prst="rect">
            <a:avLst/>
          </a:prstGeom>
          <a:blipFill>
            <a:blip r:embed="rId3"/>
            <a:stretch>
              <a:fillRect/>
            </a:stretch>
          </a:blipFill>
          <a:ln>
            <a:noFill/>
          </a:ln>
        </p:spPr>
      </p:sp>
      <p:sp>
        <p:nvSpPr>
          <p:cNvPr name="Shape 138" id="138"/>
          <p:cNvSpPr/>
          <p:nvPr/>
        </p:nvSpPr>
        <p:spPr>
          <a:xfrm>
            <a:off y="2071451" x="4993766"/>
            <a:ext cy="3427245" cx="3906467"/>
          </a:xfrm>
          <a:prstGeom prst="rect">
            <a:avLst/>
          </a:prstGeom>
          <a:blipFill>
            <a:blip r:embed="rId4"/>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8" id="28"/>
        <p:cNvGrpSpPr/>
        <p:nvPr/>
      </p:nvGrpSpPr>
      <p:grpSpPr>
        <a:xfrm>
          <a:off y="0" x="0"/>
          <a:ext cy="0" cx="0"/>
          <a:chOff y="0" x="0"/>
          <a:chExt cy="0" cx="0"/>
        </a:xfrm>
      </p:grpSpPr>
      <p:sp>
        <p:nvSpPr>
          <p:cNvPr name="Shape 29" id="29"/>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Three Act Math: Philosophy</a:t>
            </a:r>
          </a:p>
        </p:txBody>
      </p:sp>
      <p:sp>
        <p:nvSpPr>
          <p:cNvPr name="Shape 30" id="30"/>
          <p:cNvSpPr txBox="1"/>
          <p:nvPr>
            <p:ph type="body" idx="1"/>
          </p:nvPr>
        </p:nvSpPr>
        <p:spPr>
          <a:xfrm>
            <a:off y="2057400" x="457200"/>
            <a:ext cy="3492599" cx="8229600"/>
          </a:xfrm>
          <a:prstGeom prst="rect">
            <a:avLst/>
          </a:prstGeom>
        </p:spPr>
        <p:txBody>
          <a:bodyPr bIns="91425" tIns="91425" lIns="91425" anchor="t" anchorCtr="0" rIns="91425">
            <a:spAutoFit/>
          </a:bodyPr>
          <a:lstStyle/>
          <a:p>
            <a:pPr rtl="0" lvl="0">
              <a:buNone/>
            </a:pPr>
            <a:r>
              <a:rPr lang="en" i="1" sz="2400">
                <a:solidFill>
                  <a:srgbClr val="666666"/>
                </a:solidFill>
              </a:rPr>
              <a:t>"Storytelling gives us a framework for certain mathematical tasks that is both prescriptive enough to be useful and flexible enough to be usable. Many stories divide into three acts, each of which maps neatly onto these mathematical tasks."</a:t>
            </a:r>
          </a:p>
          <a:p>
            <a:r>
              <a:t/>
            </a:r>
          </a:p>
          <a:p>
            <a:pPr rtl="0" lvl="0">
              <a:buNone/>
            </a:pPr>
            <a:r>
              <a:rPr lang="en" sz="2400">
                <a:solidFill>
                  <a:srgbClr val="666666"/>
                </a:solidFill>
              </a:rPr>
              <a:t>-Dan Meyer</a:t>
            </a:r>
          </a:p>
          <a:p>
            <a:r>
              <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2" id="142"/>
        <p:cNvGrpSpPr/>
        <p:nvPr/>
      </p:nvGrpSpPr>
      <p:grpSpPr>
        <a:xfrm>
          <a:off y="0" x="0"/>
          <a:ext cy="0" cx="0"/>
          <a:chOff y="0" x="0"/>
          <a:chExt cy="0" cx="0"/>
        </a:xfrm>
      </p:grpSpPr>
      <p:sp>
        <p:nvSpPr>
          <p:cNvPr name="Shape 143" id="143"/>
          <p:cNvSpPr txBox="1"/>
          <p:nvPr>
            <p:ph type="ctrTitle"/>
          </p:nvPr>
        </p:nvSpPr>
        <p:spPr>
          <a:xfrm>
            <a:off y="2111123" x="685800"/>
            <a:ext cy="1546500" cx="7772400"/>
          </a:xfrm>
          <a:prstGeom prst="rect">
            <a:avLst/>
          </a:prstGeom>
        </p:spPr>
        <p:txBody>
          <a:bodyPr bIns="91425" tIns="91425" lIns="91425" anchor="b" anchorCtr="0" rIns="91425">
            <a:spAutoFit/>
          </a:bodyPr>
          <a:lstStyle/>
          <a:p>
            <a:pPr>
              <a:buNone/>
            </a:pPr>
            <a:r>
              <a:rPr lang="en"/>
              <a:t>Act Three</a:t>
            </a:r>
          </a:p>
        </p:txBody>
      </p:sp>
      <p:sp>
        <p:nvSpPr>
          <p:cNvPr name="Shape 144" id="144"/>
          <p:cNvSpPr txBox="1"/>
          <p:nvPr>
            <p:ph type="subTitle" idx="1"/>
          </p:nvPr>
        </p:nvSpPr>
        <p:spPr>
          <a:xfrm>
            <a:off y="3786737" x="532543"/>
            <a:ext cy="1046400" cx="8193900"/>
          </a:xfrm>
          <a:prstGeom prst="rect">
            <a:avLst/>
          </a:prstGeom>
        </p:spPr>
        <p:txBody>
          <a:bodyPr bIns="91425" tIns="91425" lIns="91425" anchor="t" anchorCtr="0" rIns="91425">
            <a:spAutoFit/>
          </a:bodyPr>
          <a:lstStyle/>
          <a:p>
            <a:pPr>
              <a:buNone/>
            </a:pPr>
            <a:r>
              <a:rPr lang="en" sz="2400"/>
              <a:t>Resolve the conflict and set up a sequel/extension. </a:t>
            </a:r>
            <a:br>
              <a:rPr lang="en" sz="2400"/>
            </a:br>
            <a:r>
              <a:rPr lang="en" sz="2400"/>
              <a:t>The payoff in the third act needs to meet their expectations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8" id="148"/>
        <p:cNvGrpSpPr/>
        <p:nvPr/>
      </p:nvGrpSpPr>
      <p:grpSpPr>
        <a:xfrm>
          <a:off y="0" x="0"/>
          <a:ext cy="0" cx="0"/>
          <a:chOff y="0" x="0"/>
          <a:chExt cy="0" cx="0"/>
        </a:xfrm>
      </p:grpSpPr>
      <p:sp>
        <p:nvSpPr>
          <p:cNvPr name="Shape 149" id="149"/>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III</a:t>
            </a:r>
          </a:p>
        </p:txBody>
      </p:sp>
      <p:sp>
        <p:nvSpPr>
          <p:cNvPr name="Shape 150" id="150">
            <a:hlinkClick r:id="rId4"/>
          </p:cNvPr>
          <p:cNvSpPr/>
          <p:nvPr/>
        </p:nvSpPr>
        <p:spPr>
          <a:xfrm>
            <a:off y="1749850" x="1552470"/>
            <a:ext cy="4527877" cx="6039058"/>
          </a:xfrm>
          <a:prstGeom prst="rect">
            <a:avLst/>
          </a:prstGeom>
          <a:blipFill>
            <a:blip r:embed="rId5"/>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4" id="154"/>
        <p:cNvGrpSpPr/>
        <p:nvPr/>
      </p:nvGrpSpPr>
      <p:grpSpPr>
        <a:xfrm>
          <a:off y="0" x="0"/>
          <a:ext cy="0" cx="0"/>
          <a:chOff y="0" x="0"/>
          <a:chExt cy="0" cx="0"/>
        </a:xfrm>
      </p:grpSpPr>
      <p:sp>
        <p:nvSpPr>
          <p:cNvPr name="Shape 155" id="15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III: Documentation of Work</a:t>
            </a:r>
          </a:p>
        </p:txBody>
      </p:sp>
      <p:sp>
        <p:nvSpPr>
          <p:cNvPr name="Shape 156" id="156"/>
          <p:cNvSpPr/>
          <p:nvPr/>
        </p:nvSpPr>
        <p:spPr>
          <a:xfrm>
            <a:off y="1768227" x="1219587"/>
            <a:ext cy="2341272" cx="3124639"/>
          </a:xfrm>
          <a:prstGeom prst="rect">
            <a:avLst/>
          </a:prstGeom>
          <a:blipFill>
            <a:blip r:embed="rId3"/>
            <a:stretch>
              <a:fillRect/>
            </a:stretch>
          </a:blipFill>
          <a:ln>
            <a:noFill/>
          </a:ln>
        </p:spPr>
      </p:sp>
      <p:sp>
        <p:nvSpPr>
          <p:cNvPr name="Shape 157" id="157"/>
          <p:cNvSpPr/>
          <p:nvPr/>
        </p:nvSpPr>
        <p:spPr>
          <a:xfrm>
            <a:off y="1781309" x="4724208"/>
            <a:ext cy="2354689" cx="3144016"/>
          </a:xfrm>
          <a:prstGeom prst="rect">
            <a:avLst/>
          </a:prstGeom>
          <a:blipFill>
            <a:blip r:embed="rId4"/>
            <a:stretch>
              <a:fillRect/>
            </a:stretch>
          </a:blipFill>
          <a:ln>
            <a:noFill/>
          </a:ln>
        </p:spPr>
      </p:sp>
      <p:sp>
        <p:nvSpPr>
          <p:cNvPr name="Shape 158" id="158"/>
          <p:cNvSpPr/>
          <p:nvPr/>
        </p:nvSpPr>
        <p:spPr>
          <a:xfrm>
            <a:off y="4305726" x="1232375"/>
            <a:ext cy="2320678" cx="3099064"/>
          </a:xfrm>
          <a:prstGeom prst="rect">
            <a:avLst/>
          </a:prstGeom>
          <a:blipFill>
            <a:blip r:embed="rId5"/>
            <a:stretch>
              <a:fillRect/>
            </a:stretch>
          </a:blipFill>
          <a:ln>
            <a:noFill/>
          </a:ln>
        </p:spPr>
      </p:sp>
      <p:sp>
        <p:nvSpPr>
          <p:cNvPr name="Shape 159" id="159"/>
          <p:cNvSpPr/>
          <p:nvPr/>
        </p:nvSpPr>
        <p:spPr>
          <a:xfrm>
            <a:off y="4324417" x="4695239"/>
            <a:ext cy="2283298" cx="3049555"/>
          </a:xfrm>
          <a:prstGeom prst="rect">
            <a:avLst/>
          </a:prstGeom>
          <a:blipFill>
            <a:blip r:embed="rId6"/>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3" id="163"/>
        <p:cNvGrpSpPr/>
        <p:nvPr/>
      </p:nvGrpSpPr>
      <p:grpSpPr>
        <a:xfrm>
          <a:off y="0" x="0"/>
          <a:ext cy="0" cx="0"/>
          <a:chOff y="0" x="0"/>
          <a:chExt cy="0" cx="0"/>
        </a:xfrm>
      </p:grpSpPr>
      <p:sp>
        <p:nvSpPr>
          <p:cNvPr name="Shape 164" id="164"/>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III: Proof of Answer</a:t>
            </a:r>
          </a:p>
        </p:txBody>
      </p:sp>
      <p:sp>
        <p:nvSpPr>
          <p:cNvPr name="Shape 165" id="165">
            <a:hlinkClick r:id="rId4"/>
          </p:cNvPr>
          <p:cNvSpPr/>
          <p:nvPr/>
        </p:nvSpPr>
        <p:spPr>
          <a:xfrm>
            <a:off y="2068337" x="1897133"/>
            <a:ext cy="4063349" cx="5419322"/>
          </a:xfrm>
          <a:prstGeom prst="rect">
            <a:avLst/>
          </a:prstGeom>
          <a:blipFill>
            <a:blip r:embed="rId5"/>
            <a:stretch>
              <a:fillRect/>
            </a:stretch>
          </a:blipFill>
          <a:ln>
            <a:noFill/>
          </a:ln>
        </p:spPr>
      </p:sp>
      <p:sp>
        <p:nvSpPr>
          <p:cNvPr name="Shape 166" id="166"/>
          <p:cNvSpPr/>
          <p:nvPr/>
        </p:nvSpPr>
        <p:spPr>
          <a:xfrm>
            <a:off y="1550799" x="940133"/>
            <a:ext cy="5098427" cx="7151031"/>
          </a:xfrm>
          <a:prstGeom prst="rect">
            <a:avLst/>
          </a:prstGeom>
          <a:blipFill>
            <a:blip r:embed="rId6"/>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0" id="170"/>
        <p:cNvGrpSpPr/>
        <p:nvPr/>
      </p:nvGrpSpPr>
      <p:grpSpPr>
        <a:xfrm>
          <a:off y="0" x="0"/>
          <a:ext cy="0" cx="0"/>
          <a:chOff y="0" x="0"/>
          <a:chExt cy="0" cx="0"/>
        </a:xfrm>
      </p:grpSpPr>
      <p:sp>
        <p:nvSpPr>
          <p:cNvPr name="Shape 171" id="171"/>
          <p:cNvSpPr txBox="1"/>
          <p:nvPr>
            <p:ph type="ctrTitle"/>
          </p:nvPr>
        </p:nvSpPr>
        <p:spPr>
          <a:xfrm>
            <a:off y="2111123" x="685800"/>
            <a:ext cy="1546500" cx="7772400"/>
          </a:xfrm>
          <a:prstGeom prst="rect">
            <a:avLst/>
          </a:prstGeom>
        </p:spPr>
        <p:txBody>
          <a:bodyPr bIns="91425" tIns="91425" lIns="91425" anchor="b" anchorCtr="0" rIns="91425">
            <a:spAutoFit/>
          </a:bodyPr>
          <a:lstStyle/>
          <a:p>
            <a:pPr>
              <a:buNone/>
            </a:pPr>
            <a:r>
              <a:rPr lang="en"/>
              <a:t>Sequel</a:t>
            </a:r>
          </a:p>
        </p:txBody>
      </p:sp>
      <p:sp>
        <p:nvSpPr>
          <p:cNvPr name="Shape 172" id="172"/>
          <p:cNvSpPr txBox="1"/>
          <p:nvPr>
            <p:ph type="subTitle" idx="1"/>
          </p:nvPr>
        </p:nvSpPr>
        <p:spPr>
          <a:xfrm>
            <a:off y="3786737" x="685800"/>
            <a:ext cy="1046400" cx="7772400"/>
          </a:xfrm>
          <a:prstGeom prst="rect">
            <a:avLst/>
          </a:prstGeom>
        </p:spPr>
        <p:txBody>
          <a:bodyPr bIns="91425" tIns="91425" lIns="91425" anchor="t" anchorCtr="0" rIns="91425">
            <a:spAutoFit/>
          </a:bodyPr>
          <a:lstStyle/>
          <a:p>
            <a:pPr>
              <a:buNone/>
            </a:pPr>
            <a:r>
              <a:rPr lang="en" sz="2400"/>
              <a:t>Extension problem: New questions asked by students that stems from what they learned.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6" id="176"/>
        <p:cNvGrpSpPr/>
        <p:nvPr/>
      </p:nvGrpSpPr>
      <p:grpSpPr>
        <a:xfrm>
          <a:off y="0" x="0"/>
          <a:ext cy="0" cx="0"/>
          <a:chOff y="0" x="0"/>
          <a:chExt cy="0" cx="0"/>
        </a:xfrm>
      </p:grpSpPr>
      <p:sp>
        <p:nvSpPr>
          <p:cNvPr name="Shape 177" id="17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Sequel Questions</a:t>
            </a:r>
          </a:p>
        </p:txBody>
      </p:sp>
      <p:sp>
        <p:nvSpPr>
          <p:cNvPr name="Shape 178" id="178"/>
          <p:cNvSpPr/>
          <p:nvPr/>
        </p:nvSpPr>
        <p:spPr>
          <a:xfrm>
            <a:off y="1778987" x="1296465"/>
            <a:ext cy="2264558" cx="3022632"/>
          </a:xfrm>
          <a:prstGeom prst="rect">
            <a:avLst/>
          </a:prstGeom>
          <a:blipFill>
            <a:blip r:embed="rId3"/>
            <a:stretch>
              <a:fillRect/>
            </a:stretch>
          </a:blipFill>
          <a:ln>
            <a:noFill/>
          </a:ln>
        </p:spPr>
      </p:sp>
      <p:sp>
        <p:nvSpPr>
          <p:cNvPr name="Shape 179" id="179"/>
          <p:cNvSpPr/>
          <p:nvPr/>
        </p:nvSpPr>
        <p:spPr>
          <a:xfrm>
            <a:off y="1724018" x="4725442"/>
            <a:ext cy="2308341" cx="3081131"/>
          </a:xfrm>
          <a:prstGeom prst="rect">
            <a:avLst/>
          </a:prstGeom>
          <a:blipFill>
            <a:blip r:embed="rId4"/>
            <a:stretch>
              <a:fillRect/>
            </a:stretch>
          </a:blipFill>
          <a:ln>
            <a:noFill/>
          </a:ln>
        </p:spPr>
      </p:sp>
      <p:sp>
        <p:nvSpPr>
          <p:cNvPr name="Shape 180" id="180"/>
          <p:cNvSpPr/>
          <p:nvPr/>
        </p:nvSpPr>
        <p:spPr>
          <a:xfrm>
            <a:off y="4328923" x="1237598"/>
            <a:ext cy="2333347" cx="3116743"/>
          </a:xfrm>
          <a:prstGeom prst="rect">
            <a:avLst/>
          </a:prstGeom>
          <a:blipFill>
            <a:blip r:embed="rId5"/>
            <a:stretch>
              <a:fillRect/>
            </a:stretch>
          </a:blipFill>
          <a:ln>
            <a:noFill/>
          </a:ln>
        </p:spPr>
      </p:sp>
      <p:sp>
        <p:nvSpPr>
          <p:cNvPr name="Shape 181" id="181"/>
          <p:cNvSpPr/>
          <p:nvPr/>
        </p:nvSpPr>
        <p:spPr>
          <a:xfrm>
            <a:off y="4287767" x="4730526"/>
            <a:ext cy="2338093" cx="3120535"/>
          </a:xfrm>
          <a:prstGeom prst="rect">
            <a:avLst/>
          </a:prstGeom>
          <a:blipFill>
            <a:blip r:embed="rId6"/>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5" id="185"/>
        <p:cNvGrpSpPr/>
        <p:nvPr/>
      </p:nvGrpSpPr>
      <p:grpSpPr>
        <a:xfrm>
          <a:off y="0" x="0"/>
          <a:ext cy="0" cx="0"/>
          <a:chOff y="0" x="0"/>
          <a:chExt cy="0" cx="0"/>
        </a:xfrm>
      </p:grpSpPr>
      <p:sp>
        <p:nvSpPr>
          <p:cNvPr name="Shape 186" id="186"/>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References</a:t>
            </a:r>
          </a:p>
        </p:txBody>
      </p:sp>
      <p:sp>
        <p:nvSpPr>
          <p:cNvPr name="Shape 187" id="187"/>
          <p:cNvSpPr txBox="1"/>
          <p:nvPr>
            <p:ph type="body" idx="1"/>
          </p:nvPr>
        </p:nvSpPr>
        <p:spPr>
          <a:xfrm>
            <a:off y="1600200" x="457200"/>
            <a:ext cy="4967700" cx="8229600"/>
          </a:xfrm>
          <a:prstGeom prst="rect">
            <a:avLst/>
          </a:prstGeom>
        </p:spPr>
        <p:txBody>
          <a:bodyPr bIns="91425" tIns="91425" lIns="91425" anchor="t" anchorCtr="0" rIns="91425">
            <a:spAutoFit/>
          </a:bodyPr>
          <a:lstStyle/>
          <a:p>
            <a:pPr rtl="0" lvl="0">
              <a:buNone/>
            </a:pPr>
            <a:r>
              <a:rPr lang="en" sz="1800"/>
              <a:t>Dan Meyer</a:t>
            </a:r>
          </a:p>
          <a:p>
            <a:pPr rtl="0" lvl="0">
              <a:buNone/>
            </a:pPr>
            <a:r>
              <a:rPr lang="en" sz="1800" u="sng">
                <a:solidFill>
                  <a:schemeClr val="hlink"/>
                </a:solidFill>
                <a:hlinkClick r:id="rId3"/>
              </a:rPr>
              <a:t>http://blog.mrmeyer.com/</a:t>
            </a:r>
          </a:p>
          <a:p>
            <a:r>
              <a:t/>
            </a:r>
          </a:p>
          <a:p>
            <a:pPr rtl="0" lvl="0">
              <a:buNone/>
            </a:pPr>
            <a:r>
              <a:rPr lang="en" sz="1800"/>
              <a:t>TED Talks: Dan Meyer Math Curriculum Makeover</a:t>
            </a:r>
          </a:p>
          <a:p>
            <a:pPr rtl="0" lvl="0">
              <a:buNone/>
            </a:pPr>
            <a:r>
              <a:rPr lang="en" sz="1800" u="sng">
                <a:solidFill>
                  <a:schemeClr val="hlink"/>
                </a:solidFill>
                <a:hlinkClick r:id="rId4"/>
              </a:rPr>
              <a:t>http://www.ted.com/talks/dan_meyer_math_curriculum_makeover.html</a:t>
            </a:r>
          </a:p>
          <a:p>
            <a:r>
              <a:t/>
            </a:r>
          </a:p>
          <a:p>
            <a:pPr rtl="0" lvl="0">
              <a:buNone/>
            </a:pPr>
            <a:r>
              <a:rPr lang="en" sz="1800"/>
              <a:t>The Three Acts of a Mathematical Story</a:t>
            </a:r>
          </a:p>
          <a:p>
            <a:pPr rtl="0" lvl="0">
              <a:buNone/>
            </a:pPr>
            <a:r>
              <a:rPr lang="en" sz="1800" u="sng">
                <a:solidFill>
                  <a:schemeClr val="hlink"/>
                </a:solidFill>
                <a:hlinkClick r:id="rId5"/>
              </a:rPr>
              <a:t>http://blog.mrmeyer.com/?p=10285</a:t>
            </a:r>
          </a:p>
          <a:p>
            <a:r>
              <a:t/>
            </a:r>
          </a:p>
          <a:p>
            <a:pPr rtl="0" lvl="0">
              <a:buNone/>
            </a:pPr>
            <a:r>
              <a:rPr lang="en" sz="1800"/>
              <a:t>Sugar Packets Lesson Plan:</a:t>
            </a:r>
            <a:r>
              <a:rPr lang="en" sz="1800" u="sng">
                <a:solidFill>
                  <a:schemeClr val="hlink"/>
                </a:solidFill>
                <a:hlinkClick r:id="rId6"/>
              </a:rPr>
              <a:t>http://threeacts.mrmeyer.com/sugarpackets/</a:t>
            </a:r>
          </a:p>
          <a:p>
            <a:pPr rtl="0" lvl="0">
              <a:buNone/>
            </a:pPr>
            <a:r>
              <a:rPr lang="en" sz="1800"/>
              <a:t>Dan Meyer's Three Act Math Curriculum: </a:t>
            </a:r>
            <a:r>
              <a:rPr lang="en" sz="1800" u="sng">
                <a:solidFill>
                  <a:schemeClr val="hlink"/>
                </a:solidFill>
                <a:hlinkClick r:id="rId7"/>
              </a:rPr>
              <a:t>http://goo.gl/GpNNt</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4" id="34"/>
        <p:cNvGrpSpPr/>
        <p:nvPr/>
      </p:nvGrpSpPr>
      <p:grpSpPr>
        <a:xfrm>
          <a:off y="0" x="0"/>
          <a:ext cy="0" cx="0"/>
          <a:chOff y="0" x="0"/>
          <a:chExt cy="0" cx="0"/>
        </a:xfrm>
      </p:grpSpPr>
      <p:sp>
        <p:nvSpPr>
          <p:cNvPr name="Shape 35" id="35"/>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Why Three Act Math?</a:t>
            </a:r>
          </a:p>
        </p:txBody>
      </p:sp>
      <p:sp>
        <p:nvSpPr>
          <p:cNvPr name="Shape 36" id="36"/>
          <p:cNvSpPr txBox="1"/>
          <p:nvPr>
            <p:ph type="body" idx="1"/>
          </p:nvPr>
        </p:nvSpPr>
        <p:spPr>
          <a:xfrm>
            <a:off y="1752600" x="457200"/>
            <a:ext cy="4641899" cx="8229600"/>
          </a:xfrm>
          <a:prstGeom prst="rect">
            <a:avLst/>
          </a:prstGeom>
        </p:spPr>
        <p:txBody>
          <a:bodyPr bIns="91425" tIns="91425" lIns="91425" anchor="t" anchorCtr="0" rIns="91425">
            <a:spAutoFit/>
          </a:bodyPr>
          <a:lstStyle/>
          <a:p>
            <a:pPr rtl="0" lvl="0">
              <a:buNone/>
            </a:pPr>
            <a:r>
              <a:rPr lang="en" i="1" sz="2400">
                <a:solidFill>
                  <a:srgbClr val="666666"/>
                </a:solidFill>
              </a:rPr>
              <a:t>"Many math teachers take act two as their job description. Hit the board, offer students three worked examples and twenty practice problems. However, it's clear to me that the second act isn't our job anymore. Not the biggest part of it, anyway. You are only one of many people your students can access as they look for resources and tools. Going forward, the value you bring to your math classroom increasingly will be tied up in the first and third acts of mathematical storytelling, your ability to motivate the second act and then pay off on that hard work."</a:t>
            </a:r>
          </a:p>
          <a:p>
            <a:r>
              <a:t/>
            </a:r>
          </a:p>
          <a:p>
            <a:pPr>
              <a:buNone/>
            </a:pPr>
            <a:r>
              <a:rPr lang="en" sz="2400">
                <a:solidFill>
                  <a:srgbClr val="666666"/>
                </a:solidFill>
              </a:rPr>
              <a:t>-Dan Meyer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0" id="40"/>
        <p:cNvGrpSpPr/>
        <p:nvPr/>
      </p:nvGrpSpPr>
      <p:grpSpPr>
        <a:xfrm>
          <a:off y="0" x="0"/>
          <a:ext cy="0" cx="0"/>
          <a:chOff y="0" x="0"/>
          <a:chExt cy="0" cx="0"/>
        </a:xfrm>
      </p:grpSpPr>
      <p:sp>
        <p:nvSpPr>
          <p:cNvPr name="Shape 41" id="41"/>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Mathematical Inquiry</a:t>
            </a:r>
          </a:p>
        </p:txBody>
      </p:sp>
      <p:sp>
        <p:nvSpPr>
          <p:cNvPr name="Shape 42" id="42">
            <a:hlinkClick r:id="rId4"/>
          </p:cNvPr>
          <p:cNvSpPr/>
          <p:nvPr/>
        </p:nvSpPr>
        <p:spPr>
          <a:xfrm>
            <a:off y="1732630" x="1384558"/>
            <a:ext cy="4779171" cx="6374883"/>
          </a:xfrm>
          <a:prstGeom prst="rect">
            <a:avLst/>
          </a:prstGeom>
          <a:blipFill>
            <a:blip r:embed="rId5"/>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46" id="46"/>
        <p:cNvGrpSpPr/>
        <p:nvPr/>
      </p:nvGrpSpPr>
      <p:grpSpPr>
        <a:xfrm>
          <a:off y="0" x="0"/>
          <a:ext cy="0" cx="0"/>
          <a:chOff y="0" x="0"/>
          <a:chExt cy="0" cx="0"/>
        </a:xfrm>
      </p:grpSpPr>
      <p:sp>
        <p:nvSpPr>
          <p:cNvPr name="Shape 47" id="47"/>
          <p:cNvSpPr txBox="1"/>
          <p:nvPr>
            <p:ph type="ctrTitle"/>
          </p:nvPr>
        </p:nvSpPr>
        <p:spPr>
          <a:xfrm>
            <a:off y="2111123" x="685800"/>
            <a:ext cy="1546500" cx="7772400"/>
          </a:xfrm>
          <a:prstGeom prst="rect">
            <a:avLst/>
          </a:prstGeom>
        </p:spPr>
        <p:txBody>
          <a:bodyPr bIns="91425" tIns="91425" lIns="91425" anchor="b" anchorCtr="0" rIns="91425">
            <a:spAutoFit/>
          </a:bodyPr>
          <a:lstStyle/>
          <a:p>
            <a:pPr>
              <a:buNone/>
            </a:pPr>
            <a:r>
              <a:rPr lang="en"/>
              <a:t>Act One</a:t>
            </a:r>
          </a:p>
        </p:txBody>
      </p:sp>
      <p:sp>
        <p:nvSpPr>
          <p:cNvPr name="Shape 48" id="48"/>
          <p:cNvSpPr txBox="1"/>
          <p:nvPr>
            <p:ph type="subTitle" idx="1"/>
          </p:nvPr>
        </p:nvSpPr>
        <p:spPr>
          <a:xfrm>
            <a:off y="3786737" x="685800"/>
            <a:ext cy="1046400" cx="7772400"/>
          </a:xfrm>
          <a:prstGeom prst="rect">
            <a:avLst/>
          </a:prstGeom>
        </p:spPr>
        <p:txBody>
          <a:bodyPr bIns="91425" tIns="91425" lIns="91425" anchor="t" anchorCtr="0" rIns="91425">
            <a:spAutoFit/>
          </a:bodyPr>
          <a:lstStyle/>
          <a:p>
            <a:pPr>
              <a:buNone/>
            </a:pPr>
            <a:r>
              <a:rPr lang="en" sz="2400"/>
              <a:t>Introduce the central conflict of your story/task clearly, visually, viscerally, using as few words as possible.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2" id="52"/>
        <p:cNvGrpSpPr/>
        <p:nvPr/>
      </p:nvGrpSpPr>
      <p:grpSpPr>
        <a:xfrm>
          <a:off y="0" x="0"/>
          <a:ext cy="0" cx="0"/>
          <a:chOff y="0" x="0"/>
          <a:chExt cy="0" cx="0"/>
        </a:xfrm>
      </p:grpSpPr>
      <p:sp>
        <p:nvSpPr>
          <p:cNvPr name="Shape 53" id="5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a:t>
            </a:r>
          </a:p>
        </p:txBody>
      </p:sp>
      <p:sp>
        <p:nvSpPr>
          <p:cNvPr name="Shape 54" id="54">
            <a:hlinkClick r:id="rId4"/>
          </p:cNvPr>
          <p:cNvSpPr/>
          <p:nvPr/>
        </p:nvSpPr>
        <p:spPr>
          <a:xfrm>
            <a:off y="1951818" x="1842715"/>
            <a:ext cy="4093131" cx="5458569"/>
          </a:xfrm>
          <a:prstGeom prst="rect">
            <a:avLst/>
          </a:prstGeom>
          <a:blipFill>
            <a:blip r:embed="rId5"/>
            <a:stretch>
              <a:fillRect/>
            </a:stretch>
          </a:blipFill>
          <a:ln>
            <a:noFill/>
          </a:ln>
        </p:spPr>
      </p:sp>
      <p:sp>
        <p:nvSpPr>
          <p:cNvPr name="Shape 55" id="55"/>
          <p:cNvSpPr/>
          <p:nvPr/>
        </p:nvSpPr>
        <p:spPr>
          <a:xfrm>
            <a:off y="1430422" x="953502"/>
            <a:ext cy="5098427" cx="7062632"/>
          </a:xfrm>
          <a:prstGeom prst="rect">
            <a:avLst/>
          </a:prstGeom>
          <a:blipFill>
            <a:blip r:embed="rId6"/>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59" id="59"/>
        <p:cNvGrpSpPr/>
        <p:nvPr/>
      </p:nvGrpSpPr>
      <p:grpSpPr>
        <a:xfrm>
          <a:off y="0" x="0"/>
          <a:ext cy="0" cx="0"/>
          <a:chOff y="0" x="0"/>
          <a:chExt cy="0" cx="0"/>
        </a:xfrm>
      </p:grpSpPr>
      <p:sp>
        <p:nvSpPr>
          <p:cNvPr name="Shape 60" id="60"/>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 Follow Up</a:t>
            </a:r>
          </a:p>
        </p:txBody>
      </p:sp>
      <p:sp>
        <p:nvSpPr>
          <p:cNvPr name="Shape 61" id="61">
            <a:hlinkClick r:id="rId4"/>
          </p:cNvPr>
          <p:cNvSpPr/>
          <p:nvPr/>
        </p:nvSpPr>
        <p:spPr>
          <a:xfrm>
            <a:off y="1714652" x="1401230"/>
            <a:ext cy="4754496" cx="6341537"/>
          </a:xfrm>
          <a:prstGeom prst="rect">
            <a:avLst/>
          </a:prstGeom>
          <a:blipFill>
            <a:blip r:embed="rId5"/>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65" id="65"/>
        <p:cNvGrpSpPr/>
        <p:nvPr/>
      </p:nvGrpSpPr>
      <p:grpSpPr>
        <a:xfrm>
          <a:off y="0" x="0"/>
          <a:ext cy="0" cx="0"/>
          <a:chOff y="0" x="0"/>
          <a:chExt cy="0" cx="0"/>
        </a:xfrm>
      </p:grpSpPr>
      <p:sp>
        <p:nvSpPr>
          <p:cNvPr name="Shape 66" id="66"/>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 Formulating Questions</a:t>
            </a:r>
          </a:p>
        </p:txBody>
      </p:sp>
      <p:sp>
        <p:nvSpPr>
          <p:cNvPr name="Shape 67" id="67">
            <a:hlinkClick r:id="rId4"/>
          </p:cNvPr>
          <p:cNvSpPr/>
          <p:nvPr/>
        </p:nvSpPr>
        <p:spPr>
          <a:xfrm>
            <a:off y="1767525" x="1499445"/>
            <a:ext cy="4607312" cx="6145108"/>
          </a:xfrm>
          <a:prstGeom prst="rect">
            <a:avLst/>
          </a:prstGeom>
          <a:blipFill>
            <a:blip r:embed="rId5"/>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1" id="71"/>
        <p:cNvGrpSpPr/>
        <p:nvPr/>
      </p:nvGrpSpPr>
      <p:grpSpPr>
        <a:xfrm>
          <a:off y="0" x="0"/>
          <a:ext cy="0" cx="0"/>
          <a:chOff y="0" x="0"/>
          <a:chExt cy="0" cx="0"/>
        </a:xfrm>
      </p:grpSpPr>
      <p:sp>
        <p:nvSpPr>
          <p:cNvPr name="Shape 72" id="72"/>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Act I: Group Questions</a:t>
            </a:r>
          </a:p>
        </p:txBody>
      </p:sp>
      <p:sp>
        <p:nvSpPr>
          <p:cNvPr name="Shape 73" id="73"/>
          <p:cNvSpPr/>
          <p:nvPr/>
        </p:nvSpPr>
        <p:spPr>
          <a:xfrm>
            <a:off y="1670300" x="1241198"/>
            <a:ext cy="2297763" cx="3067389"/>
          </a:xfrm>
          <a:prstGeom prst="rect">
            <a:avLst/>
          </a:prstGeom>
          <a:blipFill>
            <a:blip r:embed="rId3"/>
            <a:stretch>
              <a:fillRect/>
            </a:stretch>
          </a:blipFill>
          <a:ln>
            <a:noFill/>
          </a:ln>
        </p:spPr>
      </p:sp>
      <p:sp>
        <p:nvSpPr>
          <p:cNvPr name="Shape 74" id="74"/>
          <p:cNvSpPr/>
          <p:nvPr/>
        </p:nvSpPr>
        <p:spPr>
          <a:xfrm>
            <a:off y="1679129" x="4677189"/>
            <a:ext cy="2280105" cx="3044135"/>
          </a:xfrm>
          <a:prstGeom prst="rect">
            <a:avLst/>
          </a:prstGeom>
          <a:blipFill>
            <a:blip r:embed="rId4"/>
            <a:stretch>
              <a:fillRect/>
            </a:stretch>
          </a:blipFill>
          <a:ln>
            <a:noFill/>
          </a:ln>
        </p:spPr>
      </p:sp>
      <p:sp>
        <p:nvSpPr>
          <p:cNvPr name="Shape 75" id="75"/>
          <p:cNvSpPr/>
          <p:nvPr/>
        </p:nvSpPr>
        <p:spPr>
          <a:xfrm>
            <a:off y="4306829" x="1311625"/>
            <a:ext cy="2302954" cx="3073163"/>
          </a:xfrm>
          <a:prstGeom prst="rect">
            <a:avLst/>
          </a:prstGeom>
          <a:blipFill>
            <a:blip r:embed="rId5"/>
            <a:stretch>
              <a:fillRect/>
            </a:stretch>
          </a:blipFill>
          <a:ln>
            <a:noFill/>
          </a:ln>
        </p:spPr>
      </p:sp>
      <p:sp>
        <p:nvSpPr>
          <p:cNvPr name="Shape 76" id="76"/>
          <p:cNvSpPr/>
          <p:nvPr/>
        </p:nvSpPr>
        <p:spPr>
          <a:xfrm>
            <a:off y="4310886" x="4743606"/>
            <a:ext cy="2294834" cx="3063700"/>
          </a:xfrm>
          <a:prstGeom prst="rect">
            <a:avLst/>
          </a:prstGeom>
          <a:blipFill>
            <a:blip r:embed="rId6"/>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